
<file path=[Content_Types].xml><?xml version="1.0" encoding="utf-8"?>
<Types xmlns="http://schemas.openxmlformats.org/package/2006/content-types">
  <Override PartName="/ppt/slides/slide6.xml" ContentType="application/vnd.openxmlformats-officedocument.presentationml.slide+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tags/tag4.xml" ContentType="application/vnd.openxmlformats-officedocument.presentationml.tags+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ags/tag29.xml" ContentType="application/vnd.openxmlformats-officedocument.presentationml.tags+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docProps/custom.xml" ContentType="application/vnd.openxmlformats-officedocument.custom-properties+xml"/>
  <Override PartName="/ppt/tags/tag14.xml" ContentType="application/vnd.openxmlformats-officedocument.presentationml.tags+xml"/>
  <Override PartName="/ppt/tags/tag15.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1.xml" ContentType="application/vnd.openxmlformats-officedocument.presentationml.tag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tags/tag7.xml" ContentType="application/vnd.openxmlformats-officedocument.presentationml.tags+xml"/>
  <Default Extension="png" ContentType="image/png"/>
  <Override PartName="/ppt/theme/theme4.xml" ContentType="application/vnd.openxmlformats-officedocument.them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tags/tag5.xml" ContentType="application/vnd.openxmlformats-officedocument.presentationml.tag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17.xml" ContentType="application/vnd.openxmlformats-officedocument.presentationml.tags+xml"/>
  <Override PartName="/ppt/tags/tag26.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20"/>
  </p:notesMasterIdLst>
  <p:handoutMasterIdLst>
    <p:handoutMasterId r:id="rId21"/>
  </p:handoutMasterIdLst>
  <p:sldIdLst>
    <p:sldId id="257" r:id="rId3"/>
    <p:sldId id="259" r:id="rId4"/>
    <p:sldId id="260" r:id="rId5"/>
    <p:sldId id="258" r:id="rId6"/>
    <p:sldId id="265" r:id="rId7"/>
    <p:sldId id="276" r:id="rId8"/>
    <p:sldId id="266" r:id="rId9"/>
    <p:sldId id="268" r:id="rId10"/>
    <p:sldId id="267" r:id="rId11"/>
    <p:sldId id="264" r:id="rId12"/>
    <p:sldId id="269" r:id="rId13"/>
    <p:sldId id="270" r:id="rId14"/>
    <p:sldId id="271" r:id="rId15"/>
    <p:sldId id="275" r:id="rId16"/>
    <p:sldId id="272" r:id="rId17"/>
    <p:sldId id="287" r:id="rId18"/>
    <p:sldId id="278" r:id="rId19"/>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86" d="100"/>
          <a:sy n="86" d="100"/>
        </p:scale>
        <p:origin x="-426" y="-114"/>
      </p:cViewPr>
      <p:guideLst>
        <p:guide orient="horz" pos="2160"/>
        <p:guide pos="3840"/>
      </p:guideLst>
    </p:cSldViewPr>
  </p:slid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微软雅黑" panose="020B0503020204020204" charset="-122"/>
                <a:ea typeface="微软雅黑" panose="020B0503020204020204" charset="-122"/>
              </a:defRPr>
            </a:lvl1pPr>
          </a:lstStyle>
          <a:p>
            <a:pPr>
              <a:defRPr/>
            </a:pP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微软雅黑" panose="020B0503020204020204" charset="-122"/>
                <a:ea typeface="微软雅黑" panose="020B0503020204020204" charset="-122"/>
              </a:defRPr>
            </a:lvl1pPr>
          </a:lstStyle>
          <a:p>
            <a:pPr>
              <a:defRPr/>
            </a:pPr>
            <a:fld id="{88A0C24B-2792-4735-90C3-3C0C99DA0DB6}" type="datetimeFigureOut">
              <a:rPr lang="zh-CN" altLang="en-US"/>
              <a:pPr>
                <a:defRPr/>
              </a:pPr>
              <a:t>2019/7/10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微软雅黑" panose="020B0503020204020204" charset="-122"/>
                <a:ea typeface="微软雅黑" panose="020B0503020204020204" charset="-122"/>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微软雅黑" panose="020B0503020204020204" charset="-122"/>
                <a:ea typeface="微软雅黑" panose="020B0503020204020204" charset="-122"/>
              </a:defRPr>
            </a:lvl1pPr>
          </a:lstStyle>
          <a:p>
            <a:pPr>
              <a:defRPr/>
            </a:pPr>
            <a:fld id="{917EB329-4B92-4539-8FEB-9257EF6E3A54}"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微软雅黑" panose="020B0503020204020204" charset="-122"/>
                <a:ea typeface="微软雅黑" panose="020B0503020204020204" charset="-122"/>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微软雅黑" panose="020B0503020204020204" charset="-122"/>
                <a:ea typeface="微软雅黑" panose="020B0503020204020204" charset="-122"/>
              </a:defRPr>
            </a:lvl1pPr>
          </a:lstStyle>
          <a:p>
            <a:pPr>
              <a:defRPr/>
            </a:pPr>
            <a:fld id="{E04A79BD-7BF3-4471-953E-D371913732A4}" type="datetimeFigureOut">
              <a:rPr lang="zh-CN" altLang="en-US"/>
              <a:pPr>
                <a:defRPr/>
              </a:pPr>
              <a:t>2019/7/10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微软雅黑" panose="020B0503020204020204" charset="-122"/>
                <a:ea typeface="微软雅黑" panose="020B0503020204020204"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微软雅黑" panose="020B0503020204020204" charset="-122"/>
                <a:ea typeface="微软雅黑" panose="020B0503020204020204" charset="-122"/>
              </a:defRPr>
            </a:lvl1pPr>
          </a:lstStyle>
          <a:p>
            <a:pPr>
              <a:defRPr/>
            </a:pPr>
            <a:fld id="{AEB534B5-25C9-491B-8703-A820D0C25DF2}"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0" kern="1200">
        <a:solidFill>
          <a:schemeClr val="tx1"/>
        </a:solidFill>
        <a:latin typeface="微软雅黑" panose="020B0503020204020204" charset="-122"/>
        <a:ea typeface="微软雅黑" panose="020B0503020204020204" charset="-122"/>
        <a:cs typeface="+mn-cs"/>
      </a:defRPr>
    </a:lvl1pPr>
    <a:lvl2pPr marL="457200" algn="l" rtl="0" fontAlgn="base">
      <a:spcBef>
        <a:spcPct val="30000"/>
      </a:spcBef>
      <a:spcAft>
        <a:spcPct val="0"/>
      </a:spcAft>
      <a:defRPr sz="1200" kern="1200">
        <a:solidFill>
          <a:schemeClr val="tx1"/>
        </a:solidFill>
        <a:latin typeface="微软雅黑" panose="020B0503020204020204" charset="-122"/>
        <a:ea typeface="微软雅黑" panose="020B0503020204020204" charset="-122"/>
        <a:cs typeface="+mn-cs"/>
      </a:defRPr>
    </a:lvl2pPr>
    <a:lvl3pPr marL="914400" algn="l" rtl="0" fontAlgn="base">
      <a:spcBef>
        <a:spcPct val="30000"/>
      </a:spcBef>
      <a:spcAft>
        <a:spcPct val="0"/>
      </a:spcAft>
      <a:defRPr sz="1200" kern="1200">
        <a:solidFill>
          <a:schemeClr val="tx1"/>
        </a:solidFill>
        <a:latin typeface="微软雅黑" panose="020B0503020204020204" charset="-122"/>
        <a:ea typeface="微软雅黑" panose="020B0503020204020204" charset="-122"/>
        <a:cs typeface="+mn-cs"/>
      </a:defRPr>
    </a:lvl3pPr>
    <a:lvl4pPr marL="1371600" algn="l" rtl="0" fontAlgn="base">
      <a:spcBef>
        <a:spcPct val="30000"/>
      </a:spcBef>
      <a:spcAft>
        <a:spcPct val="0"/>
      </a:spcAft>
      <a:defRPr sz="1200" kern="1200">
        <a:solidFill>
          <a:schemeClr val="tx1"/>
        </a:solidFill>
        <a:latin typeface="微软雅黑" panose="020B0503020204020204" charset="-122"/>
        <a:ea typeface="微软雅黑" panose="020B0503020204020204" charset="-122"/>
        <a:cs typeface="+mn-cs"/>
      </a:defRPr>
    </a:lvl4pPr>
    <a:lvl5pPr marL="1828800" algn="l" rtl="0" fontAlgn="base">
      <a:spcBef>
        <a:spcPct val="30000"/>
      </a:spcBef>
      <a:spcAft>
        <a:spcPct val="0"/>
      </a:spcAft>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png"/><Relationship Id="rId4"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1.png"/><Relationship Id="rId4"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1.png"/><Relationship Id="rId4"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 name="文本框 3"/>
          <p:cNvSpPr txBox="1"/>
          <p:nvPr userDrawn="1"/>
        </p:nvSpPr>
        <p:spPr>
          <a:xfrm>
            <a:off x="8840788" y="136525"/>
            <a:ext cx="3230562" cy="460375"/>
          </a:xfrm>
          <a:prstGeom prst="rect">
            <a:avLst/>
          </a:prstGeom>
          <a:noFill/>
        </p:spPr>
        <p:txBody>
          <a:bodyPr wrap="none">
            <a:spAutoFit/>
          </a:bodyPr>
          <a:lstStyle/>
          <a:p>
            <a:pPr fontAlgn="auto">
              <a:spcBef>
                <a:spcPts val="0"/>
              </a:spcBef>
              <a:spcAft>
                <a:spcPts val="0"/>
              </a:spcAft>
              <a:defRPr/>
            </a:pPr>
            <a:r>
              <a:rPr lang="zh-CN" altLang="en-US" sz="2400" b="1" dirty="0">
                <a:solidFill>
                  <a:schemeClr val="bg1"/>
                </a:solidFill>
                <a:latin typeface="微软雅黑" panose="020B0503020204020204" charset="-122"/>
                <a:ea typeface="微软雅黑" panose="020B0503020204020204" charset="-122"/>
                <a:sym typeface="+mn-ea"/>
              </a:rPr>
              <a:t>打造</a:t>
            </a:r>
            <a:r>
              <a:rPr lang="zh-CN" altLang="en-US" sz="2400" b="1" dirty="0">
                <a:solidFill>
                  <a:srgbClr val="FFFF00"/>
                </a:solidFill>
                <a:latin typeface="微软雅黑" panose="020B0503020204020204" charset="-122"/>
                <a:ea typeface="微软雅黑" panose="020B0503020204020204" charset="-122"/>
                <a:sym typeface="+mn-ea"/>
              </a:rPr>
              <a:t>专业</a:t>
            </a:r>
            <a:r>
              <a:rPr lang="zh-CN" altLang="en-US" sz="2400" b="1" dirty="0">
                <a:solidFill>
                  <a:schemeClr val="bg1"/>
                </a:solidFill>
                <a:latin typeface="微软雅黑" panose="020B0503020204020204" charset="-122"/>
                <a:ea typeface="微软雅黑" panose="020B0503020204020204" charset="-122"/>
                <a:sym typeface="+mn-ea"/>
              </a:rPr>
              <a:t>房产经纪机构</a:t>
            </a:r>
          </a:p>
        </p:txBody>
      </p:sp>
      <p:cxnSp>
        <p:nvCxnSpPr>
          <p:cNvPr id="5" name="直接连接符 4"/>
          <p:cNvCxnSpPr/>
          <p:nvPr/>
        </p:nvCxnSpPr>
        <p:spPr>
          <a:xfrm>
            <a:off x="-14288" y="588963"/>
            <a:ext cx="12161838" cy="58737"/>
          </a:xfrm>
          <a:prstGeom prst="line">
            <a:avLst/>
          </a:prstGeom>
          <a:ln w="285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p:nvPr>
        </p:nvSpPr>
        <p:spPr>
          <a:xfrm>
            <a:off x="669882" y="2588281"/>
            <a:ext cx="10852237" cy="899167"/>
          </a:xfrm>
        </p:spPr>
        <p:txBody>
          <a:bodyPr rIns="25400" anchor="t"/>
          <a:lstStyle>
            <a:lvl1pPr algn="ctr">
              <a:defRPr sz="5400" b="0" spc="6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副标题 2"/>
          <p:cNvSpPr>
            <a:spLocks noGrp="1"/>
          </p:cNvSpPr>
          <p:nvPr>
            <p:ph type="subTitle" idx="1"/>
          </p:nvPr>
        </p:nvSpPr>
        <p:spPr>
          <a:xfrm>
            <a:off x="669882" y="3566160"/>
            <a:ext cx="10852237" cy="950984"/>
          </a:xfrm>
        </p:spPr>
        <p:txBody>
          <a:bodyPr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6" name="日期占位符 15"/>
          <p:cNvSpPr>
            <a:spLocks noGrp="1"/>
          </p:cNvSpPr>
          <p:nvPr>
            <p:ph type="dt" sz="half" idx="10"/>
            <p:custDataLst>
              <p:tags r:id="rId1"/>
            </p:custDataLst>
          </p:nvPr>
        </p:nvSpPr>
        <p:spPr/>
        <p:txBody>
          <a:bodyPr/>
          <a:lstStyle>
            <a:lvl1pPr>
              <a:defRPr/>
            </a:lvl1pPr>
          </a:lstStyle>
          <a:p>
            <a:pPr>
              <a:defRPr/>
            </a:pPr>
            <a:fld id="{2CF09CE2-E8C4-4391-B1DD-45540D79C451}" type="datetimeFigureOut">
              <a:rPr lang="zh-CN" altLang="en-US"/>
              <a:pPr>
                <a:defRPr/>
              </a:pPr>
              <a:t>2019/7/10</a:t>
            </a:fld>
            <a:endParaRPr lang="zh-CN" altLang="en-US"/>
          </a:p>
        </p:txBody>
      </p:sp>
      <p:sp>
        <p:nvSpPr>
          <p:cNvPr id="7" name="页脚占位符 16"/>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8" name="灯片编号占位符 17"/>
          <p:cNvSpPr>
            <a:spLocks noGrp="1"/>
          </p:cNvSpPr>
          <p:nvPr>
            <p:ph type="sldNum" sz="quarter" idx="12"/>
            <p:custDataLst>
              <p:tags r:id="rId3"/>
            </p:custDataLst>
          </p:nvPr>
        </p:nvSpPr>
        <p:spPr/>
        <p:txBody>
          <a:bodyPr/>
          <a:lstStyle>
            <a:lvl1pPr>
              <a:defRPr/>
            </a:lvl1pPr>
          </a:lstStyle>
          <a:p>
            <a:pPr>
              <a:defRPr/>
            </a:pPr>
            <a:fld id="{926F0513-FBA7-4414-9D4B-5F2752BD54EE}" type="slidenum">
              <a:rPr lang="zh-CN" altLang="en-US"/>
              <a:pPr>
                <a:defRPr/>
              </a:pPr>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bg>
      <p:bgPr>
        <a:blipFill dpi="0" rotWithShape="0">
          <a:blip r:embed="rId5"/>
          <a:srcRect/>
          <a:stretch>
            <a:fillRect/>
          </a:stretch>
        </a:blipFill>
        <a:effectLst/>
      </p:bgPr>
    </p:bg>
    <p:spTree>
      <p:nvGrpSpPr>
        <p:cNvPr id="1" name=""/>
        <p:cNvGrpSpPr/>
        <p:nvPr/>
      </p:nvGrpSpPr>
      <p:grpSpPr>
        <a:xfrm>
          <a:off x="0" y="0"/>
          <a:ext cx="0" cy="0"/>
          <a:chOff x="0" y="0"/>
          <a:chExt cx="0" cy="0"/>
        </a:xfrm>
      </p:grpSpPr>
      <p:cxnSp>
        <p:nvCxnSpPr>
          <p:cNvPr id="4" name="直接连接符 4"/>
          <p:cNvCxnSpPr/>
          <p:nvPr/>
        </p:nvCxnSpPr>
        <p:spPr>
          <a:xfrm>
            <a:off x="-14288" y="588963"/>
            <a:ext cx="12161838" cy="58737"/>
          </a:xfrm>
          <a:prstGeom prst="line">
            <a:avLst/>
          </a:prstGeom>
          <a:ln w="285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 name="文本框 5"/>
          <p:cNvSpPr txBox="1"/>
          <p:nvPr/>
        </p:nvSpPr>
        <p:spPr>
          <a:xfrm>
            <a:off x="7918450" y="220663"/>
            <a:ext cx="3841750" cy="368300"/>
          </a:xfrm>
          <a:prstGeom prst="rect">
            <a:avLst/>
          </a:prstGeom>
          <a:noFill/>
        </p:spPr>
        <p:txBody>
          <a:bodyPr wrap="none">
            <a:spAutoFit/>
          </a:bodyPr>
          <a:lstStyle/>
          <a:p>
            <a:pPr algn="dist" fontAlgn="auto">
              <a:spcBef>
                <a:spcPts val="0"/>
              </a:spcBef>
              <a:spcAft>
                <a:spcPts val="0"/>
              </a:spcAft>
              <a:defRPr/>
            </a:pPr>
            <a:r>
              <a:rPr lang="zh-CN" altLang="en-US" b="1">
                <a:solidFill>
                  <a:schemeClr val="bg1"/>
                </a:solidFill>
                <a:latin typeface="+mn-lt"/>
                <a:ea typeface="+mn-ea"/>
                <a:sym typeface="+mn-ea"/>
              </a:rPr>
              <a:t>银川市房地产中介机构从业公示模板</a:t>
            </a:r>
            <a:endParaRPr lang="zh-CN" altLang="en-US">
              <a:latin typeface="+mn-lt"/>
              <a:ea typeface="+mn-ea"/>
            </a:endParaRPr>
          </a:p>
        </p:txBody>
      </p:sp>
      <p:sp>
        <p:nvSpPr>
          <p:cNvPr id="2" name="标题 1"/>
          <p:cNvSpPr>
            <a:spLocks noGrp="1"/>
          </p:cNvSpPr>
          <p:nvPr>
            <p:ph type="ctrTitle"/>
          </p:nvPr>
        </p:nvSpPr>
        <p:spPr>
          <a:xfrm>
            <a:off x="669882" y="2588281"/>
            <a:ext cx="10852237" cy="899167"/>
          </a:xfrm>
        </p:spPr>
        <p:txBody>
          <a:bodyPr rIns="25400" anchor="t"/>
          <a:lstStyle>
            <a:lvl1pPr algn="ctr">
              <a:defRPr sz="5400" b="0" spc="6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副标题 2"/>
          <p:cNvSpPr>
            <a:spLocks noGrp="1"/>
          </p:cNvSpPr>
          <p:nvPr>
            <p:ph type="subTitle" idx="1"/>
          </p:nvPr>
        </p:nvSpPr>
        <p:spPr>
          <a:xfrm>
            <a:off x="669882" y="3566160"/>
            <a:ext cx="10852237" cy="950984"/>
          </a:xfrm>
        </p:spPr>
        <p:txBody>
          <a:bodyPr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6" name="日期占位符 15"/>
          <p:cNvSpPr>
            <a:spLocks noGrp="1"/>
          </p:cNvSpPr>
          <p:nvPr>
            <p:ph type="dt" sz="half" idx="10"/>
            <p:custDataLst>
              <p:tags r:id="rId1"/>
            </p:custDataLst>
          </p:nvPr>
        </p:nvSpPr>
        <p:spPr/>
        <p:txBody>
          <a:bodyPr/>
          <a:lstStyle>
            <a:lvl1pPr>
              <a:defRPr/>
            </a:lvl1pPr>
          </a:lstStyle>
          <a:p>
            <a:pPr>
              <a:defRPr/>
            </a:pPr>
            <a:fld id="{803C7E4B-5000-494D-92C1-2C65BC4177C9}" type="datetimeFigureOut">
              <a:rPr lang="zh-CN" altLang="en-US"/>
              <a:pPr>
                <a:defRPr/>
              </a:pPr>
              <a:t>2019/7/10</a:t>
            </a:fld>
            <a:endParaRPr lang="zh-CN" altLang="en-US"/>
          </a:p>
        </p:txBody>
      </p:sp>
      <p:sp>
        <p:nvSpPr>
          <p:cNvPr id="7" name="页脚占位符 16"/>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8" name="灯片编号占位符 17"/>
          <p:cNvSpPr>
            <a:spLocks noGrp="1"/>
          </p:cNvSpPr>
          <p:nvPr>
            <p:ph type="sldNum" sz="quarter" idx="12"/>
            <p:custDataLst>
              <p:tags r:id="rId3"/>
            </p:custDataLst>
          </p:nvPr>
        </p:nvSpPr>
        <p:spPr/>
        <p:txBody>
          <a:bodyPr/>
          <a:lstStyle>
            <a:lvl1pPr>
              <a:defRPr/>
            </a:lvl1pPr>
          </a:lstStyle>
          <a:p>
            <a:pPr>
              <a:defRPr/>
            </a:pPr>
            <a:fld id="{81835B72-EECA-4D5C-9357-2E81D077A1E4}" type="slidenum">
              <a:rPr lang="zh-CN" altLang="en-US"/>
              <a:pPr>
                <a:defRPr/>
              </a:pPr>
              <a:t>‹#›</a:t>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5"/>
          <a:srcRect/>
          <a:stretch>
            <a:fillRect/>
          </a:stretch>
        </a:blipFill>
        <a:effectLst/>
      </p:bgPr>
    </p:bg>
    <p:spTree>
      <p:nvGrpSpPr>
        <p:cNvPr id="1" name=""/>
        <p:cNvGrpSpPr/>
        <p:nvPr/>
      </p:nvGrpSpPr>
      <p:grpSpPr>
        <a:xfrm>
          <a:off x="0" y="0"/>
          <a:ext cx="0" cy="0"/>
          <a:chOff x="0" y="0"/>
          <a:chExt cx="0" cy="0"/>
        </a:xfrm>
      </p:grpSpPr>
      <p:cxnSp>
        <p:nvCxnSpPr>
          <p:cNvPr id="2" name="直接连接符 11"/>
          <p:cNvCxnSpPr/>
          <p:nvPr userDrawn="1"/>
        </p:nvCxnSpPr>
        <p:spPr>
          <a:xfrm>
            <a:off x="-14288" y="588963"/>
            <a:ext cx="12161838" cy="58737"/>
          </a:xfrm>
          <a:prstGeom prst="line">
            <a:avLst/>
          </a:prstGeom>
          <a:ln w="285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1"/>
          <p:cNvSpPr txBox="1"/>
          <p:nvPr/>
        </p:nvSpPr>
        <p:spPr>
          <a:xfrm>
            <a:off x="7893050" y="207963"/>
            <a:ext cx="3840163" cy="368300"/>
          </a:xfrm>
          <a:prstGeom prst="rect">
            <a:avLst/>
          </a:prstGeom>
          <a:noFill/>
        </p:spPr>
        <p:txBody>
          <a:bodyPr wrap="none">
            <a:spAutoFit/>
          </a:bodyPr>
          <a:lstStyle/>
          <a:p>
            <a:pPr algn="dist" fontAlgn="auto">
              <a:spcBef>
                <a:spcPts val="0"/>
              </a:spcBef>
              <a:spcAft>
                <a:spcPts val="0"/>
              </a:spcAft>
              <a:defRPr/>
            </a:pPr>
            <a:r>
              <a:rPr lang="zh-CN" altLang="en-US" b="1">
                <a:solidFill>
                  <a:schemeClr val="bg1"/>
                </a:solidFill>
                <a:latin typeface="+mn-lt"/>
                <a:ea typeface="+mn-ea"/>
                <a:sym typeface="+mn-ea"/>
              </a:rPr>
              <a:t>银川市房地产中介机构从业公示模板</a:t>
            </a:r>
            <a:endParaRPr lang="zh-CN" altLang="en-US">
              <a:latin typeface="+mn-lt"/>
              <a:ea typeface="+mn-ea"/>
            </a:endParaRPr>
          </a:p>
        </p:txBody>
      </p:sp>
      <p:sp>
        <p:nvSpPr>
          <p:cNvPr id="4" name="日期占位符 3"/>
          <p:cNvSpPr>
            <a:spLocks noGrp="1"/>
          </p:cNvSpPr>
          <p:nvPr>
            <p:ph type="dt" sz="half" idx="10"/>
            <p:custDataLst>
              <p:tags r:id="rId1"/>
            </p:custDataLst>
          </p:nvPr>
        </p:nvSpPr>
        <p:spPr/>
        <p:txBody>
          <a:bodyPr/>
          <a:lstStyle>
            <a:lvl1pPr>
              <a:defRPr/>
            </a:lvl1pPr>
          </a:lstStyle>
          <a:p>
            <a:pPr>
              <a:defRPr/>
            </a:pPr>
            <a:fld id="{E7EB3E3E-1CA4-4C54-BC5C-DE0F2BEDAC76}" type="datetimeFigureOut">
              <a:rPr lang="zh-CN" altLang="en-US"/>
              <a:pPr>
                <a:defRPr/>
              </a:pPr>
              <a:t>2019/7/10</a:t>
            </a:fld>
            <a:endParaRPr lang="zh-CN" altLang="en-US"/>
          </a:p>
        </p:txBody>
      </p:sp>
      <p:sp>
        <p:nvSpPr>
          <p:cNvPr id="5"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6" name="灯片编号占位符 5"/>
          <p:cNvSpPr>
            <a:spLocks noGrp="1"/>
          </p:cNvSpPr>
          <p:nvPr>
            <p:ph type="sldNum" sz="quarter" idx="12"/>
            <p:custDataLst>
              <p:tags r:id="rId3"/>
            </p:custDataLst>
          </p:nvPr>
        </p:nvSpPr>
        <p:spPr/>
        <p:txBody>
          <a:bodyPr/>
          <a:lstStyle>
            <a:lvl1pPr>
              <a:defRPr/>
            </a:lvl1pPr>
          </a:lstStyle>
          <a:p>
            <a:pPr>
              <a:defRPr/>
            </a:pPr>
            <a:fld id="{B8FA1E50-ECF1-4BE3-848F-F6C6D49534C9}"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5"/>
          <a:srcRect/>
          <a:stretch>
            <a:fillRect/>
          </a:stretch>
        </a:blipFill>
        <a:effectLst/>
      </p:bgPr>
    </p:bg>
    <p:spTree>
      <p:nvGrpSpPr>
        <p:cNvPr id="1" name=""/>
        <p:cNvGrpSpPr/>
        <p:nvPr/>
      </p:nvGrpSpPr>
      <p:grpSpPr>
        <a:xfrm>
          <a:off x="0" y="0"/>
          <a:ext cx="0" cy="0"/>
          <a:chOff x="0" y="0"/>
          <a:chExt cx="0" cy="0"/>
        </a:xfrm>
      </p:grpSpPr>
      <p:cxnSp>
        <p:nvCxnSpPr>
          <p:cNvPr id="4" name="直接连接符 4"/>
          <p:cNvCxnSpPr/>
          <p:nvPr/>
        </p:nvCxnSpPr>
        <p:spPr>
          <a:xfrm>
            <a:off x="-14288" y="588963"/>
            <a:ext cx="12161838" cy="58737"/>
          </a:xfrm>
          <a:prstGeom prst="line">
            <a:avLst/>
          </a:prstGeom>
          <a:ln w="285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 name="文本框 5"/>
          <p:cNvSpPr txBox="1"/>
          <p:nvPr/>
        </p:nvSpPr>
        <p:spPr>
          <a:xfrm>
            <a:off x="8167688" y="220663"/>
            <a:ext cx="3840162" cy="368300"/>
          </a:xfrm>
          <a:prstGeom prst="rect">
            <a:avLst/>
          </a:prstGeom>
          <a:noFill/>
        </p:spPr>
        <p:txBody>
          <a:bodyPr wrap="none">
            <a:spAutoFit/>
          </a:bodyPr>
          <a:lstStyle/>
          <a:p>
            <a:pPr algn="dist" fontAlgn="auto">
              <a:spcBef>
                <a:spcPts val="0"/>
              </a:spcBef>
              <a:spcAft>
                <a:spcPts val="0"/>
              </a:spcAft>
              <a:defRPr/>
            </a:pPr>
            <a:r>
              <a:rPr lang="zh-CN" altLang="en-US" b="1">
                <a:solidFill>
                  <a:schemeClr val="bg1"/>
                </a:solidFill>
                <a:latin typeface="+mn-lt"/>
                <a:ea typeface="+mn-ea"/>
                <a:sym typeface="+mn-ea"/>
              </a:rPr>
              <a:t>银川市房地产中介机构从业公示模板</a:t>
            </a:r>
            <a:endParaRPr lang="zh-CN" altLang="en-US">
              <a:latin typeface="+mn-lt"/>
              <a:ea typeface="+mn-ea"/>
            </a:endParaRPr>
          </a:p>
        </p:txBody>
      </p:sp>
      <p:sp>
        <p:nvSpPr>
          <p:cNvPr id="2" name="标题 1"/>
          <p:cNvSpPr>
            <a:spLocks noGrp="1"/>
          </p:cNvSpPr>
          <p:nvPr>
            <p:ph type="ctrTitle"/>
          </p:nvPr>
        </p:nvSpPr>
        <p:spPr>
          <a:xfrm>
            <a:off x="669882" y="2588281"/>
            <a:ext cx="10852237" cy="899167"/>
          </a:xfrm>
        </p:spPr>
        <p:txBody>
          <a:bodyPr rIns="25400" anchor="t"/>
          <a:lstStyle>
            <a:lvl1pPr algn="ctr">
              <a:defRPr sz="5400" b="0" spc="6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副标题 2"/>
          <p:cNvSpPr>
            <a:spLocks noGrp="1"/>
          </p:cNvSpPr>
          <p:nvPr>
            <p:ph type="subTitle" idx="1"/>
          </p:nvPr>
        </p:nvSpPr>
        <p:spPr>
          <a:xfrm>
            <a:off x="669882" y="3566160"/>
            <a:ext cx="10852237" cy="950984"/>
          </a:xfrm>
        </p:spPr>
        <p:txBody>
          <a:bodyPr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6" name="日期占位符 15"/>
          <p:cNvSpPr>
            <a:spLocks noGrp="1"/>
          </p:cNvSpPr>
          <p:nvPr>
            <p:ph type="dt" sz="half" idx="10"/>
            <p:custDataLst>
              <p:tags r:id="rId1"/>
            </p:custDataLst>
          </p:nvPr>
        </p:nvSpPr>
        <p:spPr/>
        <p:txBody>
          <a:bodyPr/>
          <a:lstStyle>
            <a:lvl1pPr>
              <a:defRPr/>
            </a:lvl1pPr>
          </a:lstStyle>
          <a:p>
            <a:pPr>
              <a:defRPr/>
            </a:pPr>
            <a:fld id="{A3A92638-DECB-4CD7-A2F9-172FDC3C65DB}" type="datetimeFigureOut">
              <a:rPr lang="zh-CN" altLang="en-US"/>
              <a:pPr>
                <a:defRPr/>
              </a:pPr>
              <a:t>2019/7/10</a:t>
            </a:fld>
            <a:endParaRPr lang="zh-CN" altLang="en-US"/>
          </a:p>
        </p:txBody>
      </p:sp>
      <p:sp>
        <p:nvSpPr>
          <p:cNvPr id="7" name="页脚占位符 16"/>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8" name="灯片编号占位符 17"/>
          <p:cNvSpPr>
            <a:spLocks noGrp="1"/>
          </p:cNvSpPr>
          <p:nvPr>
            <p:ph type="sldNum" sz="quarter" idx="12"/>
            <p:custDataLst>
              <p:tags r:id="rId3"/>
            </p:custDataLst>
          </p:nvPr>
        </p:nvSpPr>
        <p:spPr/>
        <p:txBody>
          <a:bodyPr/>
          <a:lstStyle>
            <a:lvl1pPr>
              <a:defRPr/>
            </a:lvl1pPr>
          </a:lstStyle>
          <a:p>
            <a:pPr>
              <a:defRPr/>
            </a:pPr>
            <a:fld id="{409E53A6-5BA5-4C64-B7D7-C6080F5F5ACD}" type="slidenum">
              <a:rPr lang="zh-CN" altLang="en-US"/>
              <a:pPr>
                <a:defRPr/>
              </a:pPr>
              <a:t>‹#›</a:t>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标题幻灯片">
    <p:bg>
      <p:bgPr>
        <a:blipFill dpi="0" rotWithShape="0">
          <a:blip r:embed="rId5"/>
          <a:srcRect/>
          <a:stretch>
            <a:fillRect/>
          </a:stretch>
        </a:blipFill>
        <a:effectLst/>
      </p:bgPr>
    </p:bg>
    <p:spTree>
      <p:nvGrpSpPr>
        <p:cNvPr id="1" name=""/>
        <p:cNvGrpSpPr/>
        <p:nvPr/>
      </p:nvGrpSpPr>
      <p:grpSpPr>
        <a:xfrm>
          <a:off x="0" y="0"/>
          <a:ext cx="0" cy="0"/>
          <a:chOff x="0" y="0"/>
          <a:chExt cx="0" cy="0"/>
        </a:xfrm>
      </p:grpSpPr>
      <p:cxnSp>
        <p:nvCxnSpPr>
          <p:cNvPr id="4" name="直接连接符 4"/>
          <p:cNvCxnSpPr/>
          <p:nvPr/>
        </p:nvCxnSpPr>
        <p:spPr>
          <a:xfrm>
            <a:off x="-14288" y="588963"/>
            <a:ext cx="12161838" cy="58737"/>
          </a:xfrm>
          <a:prstGeom prst="line">
            <a:avLst/>
          </a:prstGeom>
          <a:ln w="285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 name="文本框 5"/>
          <p:cNvSpPr txBox="1"/>
          <p:nvPr/>
        </p:nvSpPr>
        <p:spPr>
          <a:xfrm>
            <a:off x="8075613" y="220663"/>
            <a:ext cx="3840162" cy="368300"/>
          </a:xfrm>
          <a:prstGeom prst="rect">
            <a:avLst/>
          </a:prstGeom>
          <a:noFill/>
        </p:spPr>
        <p:txBody>
          <a:bodyPr wrap="none">
            <a:spAutoFit/>
          </a:bodyPr>
          <a:lstStyle/>
          <a:p>
            <a:pPr algn="dist" fontAlgn="auto">
              <a:spcBef>
                <a:spcPts val="0"/>
              </a:spcBef>
              <a:spcAft>
                <a:spcPts val="0"/>
              </a:spcAft>
              <a:defRPr/>
            </a:pPr>
            <a:r>
              <a:rPr lang="zh-CN" altLang="en-US" b="1">
                <a:solidFill>
                  <a:schemeClr val="bg1"/>
                </a:solidFill>
                <a:latin typeface="+mn-lt"/>
                <a:ea typeface="+mn-ea"/>
                <a:sym typeface="+mn-ea"/>
              </a:rPr>
              <a:t>银川市房地产中介机构从业公示模板</a:t>
            </a:r>
            <a:endParaRPr lang="zh-CN" altLang="en-US">
              <a:latin typeface="+mn-lt"/>
              <a:ea typeface="+mn-ea"/>
            </a:endParaRPr>
          </a:p>
        </p:txBody>
      </p:sp>
      <p:sp>
        <p:nvSpPr>
          <p:cNvPr id="2" name="标题 1"/>
          <p:cNvSpPr>
            <a:spLocks noGrp="1"/>
          </p:cNvSpPr>
          <p:nvPr>
            <p:ph type="ctrTitle"/>
          </p:nvPr>
        </p:nvSpPr>
        <p:spPr>
          <a:xfrm>
            <a:off x="669882" y="2588281"/>
            <a:ext cx="10852237" cy="899167"/>
          </a:xfrm>
        </p:spPr>
        <p:txBody>
          <a:bodyPr rIns="25400" anchor="t"/>
          <a:lstStyle>
            <a:lvl1pPr algn="ctr">
              <a:defRPr sz="5400" b="0" spc="6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副标题 2"/>
          <p:cNvSpPr>
            <a:spLocks noGrp="1"/>
          </p:cNvSpPr>
          <p:nvPr>
            <p:ph type="subTitle" idx="1"/>
          </p:nvPr>
        </p:nvSpPr>
        <p:spPr>
          <a:xfrm>
            <a:off x="669882" y="3566160"/>
            <a:ext cx="10852237" cy="950984"/>
          </a:xfrm>
        </p:spPr>
        <p:txBody>
          <a:bodyPr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6" name="日期占位符 15"/>
          <p:cNvSpPr>
            <a:spLocks noGrp="1"/>
          </p:cNvSpPr>
          <p:nvPr>
            <p:ph type="dt" sz="half" idx="10"/>
            <p:custDataLst>
              <p:tags r:id="rId1"/>
            </p:custDataLst>
          </p:nvPr>
        </p:nvSpPr>
        <p:spPr/>
        <p:txBody>
          <a:bodyPr/>
          <a:lstStyle>
            <a:lvl1pPr>
              <a:defRPr/>
            </a:lvl1pPr>
          </a:lstStyle>
          <a:p>
            <a:pPr>
              <a:defRPr/>
            </a:pPr>
            <a:fld id="{02622B37-48A8-4331-8F77-7A9A3D422FE5}" type="datetimeFigureOut">
              <a:rPr lang="zh-CN" altLang="en-US"/>
              <a:pPr>
                <a:defRPr/>
              </a:pPr>
              <a:t>2019/7/10</a:t>
            </a:fld>
            <a:endParaRPr lang="zh-CN" altLang="en-US"/>
          </a:p>
        </p:txBody>
      </p:sp>
      <p:sp>
        <p:nvSpPr>
          <p:cNvPr id="7" name="页脚占位符 16"/>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8" name="灯片编号占位符 17"/>
          <p:cNvSpPr>
            <a:spLocks noGrp="1"/>
          </p:cNvSpPr>
          <p:nvPr>
            <p:ph type="sldNum" sz="quarter" idx="12"/>
            <p:custDataLst>
              <p:tags r:id="rId3"/>
            </p:custDataLst>
          </p:nvPr>
        </p:nvSpPr>
        <p:spPr/>
        <p:txBody>
          <a:bodyPr/>
          <a:lstStyle>
            <a:lvl1pPr>
              <a:defRPr/>
            </a:lvl1pPr>
          </a:lstStyle>
          <a:p>
            <a:pPr>
              <a:defRPr/>
            </a:pPr>
            <a:fld id="{A724FBBC-A9EA-401B-90D9-5A483B7010BF}" type="slidenum">
              <a:rPr lang="zh-CN" altLang="en-US"/>
              <a:pPr>
                <a:defRPr/>
              </a:pPr>
              <a:t>‹#›</a:t>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5"/>
          <a:srcRect/>
          <a:stretch>
            <a:fillRect/>
          </a:stretch>
        </a:blipFill>
        <a:effectLst/>
      </p:bgPr>
    </p:bg>
    <p:spTree>
      <p:nvGrpSpPr>
        <p:cNvPr id="1" name=""/>
        <p:cNvGrpSpPr/>
        <p:nvPr/>
      </p:nvGrpSpPr>
      <p:grpSpPr>
        <a:xfrm>
          <a:off x="0" y="0"/>
          <a:ext cx="0" cy="0"/>
          <a:chOff x="0" y="0"/>
          <a:chExt cx="0" cy="0"/>
        </a:xfrm>
      </p:grpSpPr>
      <p:cxnSp>
        <p:nvCxnSpPr>
          <p:cNvPr id="2" name="直接连接符 11"/>
          <p:cNvCxnSpPr/>
          <p:nvPr userDrawn="1"/>
        </p:nvCxnSpPr>
        <p:spPr>
          <a:xfrm>
            <a:off x="-14288" y="588963"/>
            <a:ext cx="12161838" cy="58737"/>
          </a:xfrm>
          <a:prstGeom prst="line">
            <a:avLst/>
          </a:prstGeom>
          <a:ln w="285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1"/>
          <p:cNvSpPr txBox="1"/>
          <p:nvPr/>
        </p:nvSpPr>
        <p:spPr>
          <a:xfrm>
            <a:off x="8040688" y="220663"/>
            <a:ext cx="3840162" cy="368300"/>
          </a:xfrm>
          <a:prstGeom prst="rect">
            <a:avLst/>
          </a:prstGeom>
          <a:noFill/>
        </p:spPr>
        <p:txBody>
          <a:bodyPr wrap="none">
            <a:spAutoFit/>
          </a:bodyPr>
          <a:lstStyle/>
          <a:p>
            <a:pPr algn="dist" fontAlgn="auto">
              <a:spcBef>
                <a:spcPts val="0"/>
              </a:spcBef>
              <a:spcAft>
                <a:spcPts val="0"/>
              </a:spcAft>
              <a:defRPr/>
            </a:pPr>
            <a:r>
              <a:rPr lang="zh-CN" altLang="en-US" b="1">
                <a:solidFill>
                  <a:schemeClr val="bg1"/>
                </a:solidFill>
                <a:latin typeface="+mn-lt"/>
                <a:ea typeface="+mn-ea"/>
                <a:sym typeface="+mn-ea"/>
              </a:rPr>
              <a:t>银川市房地产中介机构从业公示模板</a:t>
            </a:r>
            <a:endParaRPr lang="zh-CN" altLang="en-US">
              <a:latin typeface="+mn-lt"/>
              <a:ea typeface="+mn-ea"/>
            </a:endParaRPr>
          </a:p>
        </p:txBody>
      </p:sp>
      <p:sp>
        <p:nvSpPr>
          <p:cNvPr id="4" name="日期占位符 3"/>
          <p:cNvSpPr>
            <a:spLocks noGrp="1"/>
          </p:cNvSpPr>
          <p:nvPr>
            <p:ph type="dt" sz="half" idx="10"/>
            <p:custDataLst>
              <p:tags r:id="rId1"/>
            </p:custDataLst>
          </p:nvPr>
        </p:nvSpPr>
        <p:spPr/>
        <p:txBody>
          <a:bodyPr/>
          <a:lstStyle>
            <a:lvl1pPr>
              <a:defRPr/>
            </a:lvl1pPr>
          </a:lstStyle>
          <a:p>
            <a:pPr>
              <a:defRPr/>
            </a:pPr>
            <a:fld id="{BD6501FC-9759-49BB-A35C-9A52D1B6E4F7}" type="datetimeFigureOut">
              <a:rPr lang="zh-CN" altLang="en-US"/>
              <a:pPr>
                <a:defRPr/>
              </a:pPr>
              <a:t>2019/7/10</a:t>
            </a:fld>
            <a:endParaRPr lang="zh-CN" altLang="en-US"/>
          </a:p>
        </p:txBody>
      </p:sp>
      <p:sp>
        <p:nvSpPr>
          <p:cNvPr id="5"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6" name="灯片编号占位符 5"/>
          <p:cNvSpPr>
            <a:spLocks noGrp="1"/>
          </p:cNvSpPr>
          <p:nvPr>
            <p:ph type="sldNum" sz="quarter" idx="12"/>
            <p:custDataLst>
              <p:tags r:id="rId3"/>
            </p:custDataLst>
          </p:nvPr>
        </p:nvSpPr>
        <p:spPr/>
        <p:txBody>
          <a:bodyPr/>
          <a:lstStyle>
            <a:lvl1pPr>
              <a:defRPr/>
            </a:lvl1pPr>
          </a:lstStyle>
          <a:p>
            <a:pPr>
              <a:defRPr/>
            </a:pPr>
            <a:fld id="{02C12990-B3D8-4381-BC50-0EDCB4CCBFDB}"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tags" Target="../tags/tag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ags" Target="../tags/tag1.xml"/><Relationship Id="rId10" Type="http://schemas.openxmlformats.org/officeDocument/2006/relationships/tags" Target="../tags/tag6.xml"/><Relationship Id="rId4" Type="http://schemas.openxmlformats.org/officeDocument/2006/relationships/theme" Target="../theme/theme1.xml"/><Relationship Id="rId9" Type="http://schemas.openxmlformats.org/officeDocument/2006/relationships/tags" Target="../tags/tag5.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slideLayout" Target="../slideLayouts/slideLayout6.xml"/><Relationship Id="rId7" Type="http://schemas.openxmlformats.org/officeDocument/2006/relationships/tags" Target="../tags/tag18.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ags" Target="../tags/tag17.xml"/><Relationship Id="rId5" Type="http://schemas.openxmlformats.org/officeDocument/2006/relationships/tags" Target="../tags/tag16.xml"/><Relationship Id="rId10" Type="http://schemas.openxmlformats.org/officeDocument/2006/relationships/tags" Target="../tags/tag21.xml"/><Relationship Id="rId4" Type="http://schemas.openxmlformats.org/officeDocument/2006/relationships/theme" Target="../theme/theme2.xml"/><Relationship Id="rId9" Type="http://schemas.openxmlformats.org/officeDocument/2006/relationships/tags" Target="../tags/tag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5"/>
            </p:custDataLst>
          </p:nvPr>
        </p:nvSpPr>
        <p:spPr>
          <a:xfrm>
            <a:off x="669925" y="431800"/>
            <a:ext cx="10852150" cy="6477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6"/>
            </p:custDataLst>
          </p:nvPr>
        </p:nvSpPr>
        <p:spPr>
          <a:xfrm>
            <a:off x="669925" y="1295400"/>
            <a:ext cx="10852150" cy="5040313"/>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7"/>
            </p:custDataLst>
          </p:nvPr>
        </p:nvSpPr>
        <p:spPr>
          <a:xfrm>
            <a:off x="879475" y="6350000"/>
            <a:ext cx="2700338" cy="315913"/>
          </a:xfrm>
          <a:prstGeom prst="rect">
            <a:avLst/>
          </a:prstGeom>
        </p:spPr>
        <p:txBody>
          <a:bodyPr vert="horz" lIns="91440" tIns="45720" rIns="91440" bIns="45720" rtlCol="0" anchor="ctr">
            <a:normAutofit/>
          </a:bodyP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20EA1059-FFBA-4D00-BD0A-489E3184AD89}" type="datetimeFigureOut">
              <a:rPr lang="zh-CN" altLang="en-US"/>
              <a:pPr>
                <a:defRPr/>
              </a:pPr>
              <a:t>2019/7/10</a:t>
            </a:fld>
            <a:endParaRPr lang="zh-CN" altLang="en-US"/>
          </a:p>
        </p:txBody>
      </p:sp>
      <p:sp>
        <p:nvSpPr>
          <p:cNvPr id="5" name="页脚占位符 4"/>
          <p:cNvSpPr>
            <a:spLocks noGrp="1"/>
          </p:cNvSpPr>
          <p:nvPr>
            <p:ph type="ftr" sz="quarter" idx="3"/>
            <p:custDataLst>
              <p:tags r:id="rId8"/>
            </p:custDataLst>
          </p:nvPr>
        </p:nvSpPr>
        <p:spPr>
          <a:xfrm>
            <a:off x="4116388" y="6350000"/>
            <a:ext cx="3959225" cy="315913"/>
          </a:xfrm>
          <a:prstGeom prst="rect">
            <a:avLst/>
          </a:prstGeom>
        </p:spPr>
        <p:txBody>
          <a:bodyPr vert="horz" lIns="91440" tIns="45720" rIns="91440" bIns="45720" rtlCol="0" anchor="ctr">
            <a:normAutofit/>
          </a:bodyPr>
          <a:lstStyle>
            <a:lvl1pPr algn="ctr" fontAlgn="auto">
              <a:spcBef>
                <a:spcPts val="0"/>
              </a:spcBef>
              <a:spcAft>
                <a:spcPts val="0"/>
              </a:spcAft>
              <a:defRPr sz="1200" dirty="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custDataLst>
              <p:tags r:id="rId9"/>
            </p:custDataLst>
          </p:nvPr>
        </p:nvSpPr>
        <p:spPr>
          <a:xfrm>
            <a:off x="8610600" y="6350000"/>
            <a:ext cx="2700338" cy="315913"/>
          </a:xfrm>
          <a:prstGeom prst="rect">
            <a:avLst/>
          </a:prstGeom>
        </p:spPr>
        <p:txBody>
          <a:bodyPr vert="horz" lIns="91440" tIns="45720" rIns="91440" bIns="45720" rtlCol="0" anchor="ctr">
            <a:normAutofit/>
          </a:bodyP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D54FE620-82AB-4835-9AE9-2DD4CAB43B6C}" type="slidenum">
              <a:rPr lang="zh-CN" altLang="en-US"/>
              <a:pPr>
                <a:defRPr/>
              </a:pPr>
              <a:t>‹#›</a:t>
            </a:fld>
            <a:endParaRPr lang="zh-CN" altLang="en-US" dirty="0"/>
          </a:p>
        </p:txBody>
      </p:sp>
      <p:sp>
        <p:nvSpPr>
          <p:cNvPr id="7" name="KSO_TEMPLATE" hidden="1"/>
          <p:cNvSpPr/>
          <p:nvPr>
            <p:custDataLst>
              <p:tags r:id="rId1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Lst>
  <p:txStyles>
    <p:titleStyle>
      <a:lvl1pPr algn="l" rtl="0" fontAlgn="base">
        <a:spcBef>
          <a:spcPct val="0"/>
        </a:spcBef>
        <a:spcAft>
          <a:spcPct val="0"/>
        </a:spcAft>
        <a:defRPr sz="2800" b="1" kern="1200" spc="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charset="0"/>
          <a:ea typeface="微软雅黑" pitchFamily="34" charset="-122"/>
        </a:defRPr>
      </a:lvl2pPr>
      <a:lvl3pPr algn="l" rtl="0" fontAlgn="base">
        <a:spcBef>
          <a:spcPct val="0"/>
        </a:spcBef>
        <a:spcAft>
          <a:spcPct val="0"/>
        </a:spcAft>
        <a:defRPr sz="2800" b="1">
          <a:solidFill>
            <a:schemeClr val="tx1"/>
          </a:solidFill>
          <a:latin typeface="Arial" charset="0"/>
          <a:ea typeface="微软雅黑" pitchFamily="34" charset="-122"/>
        </a:defRPr>
      </a:lvl3pPr>
      <a:lvl4pPr algn="l" rtl="0" fontAlgn="base">
        <a:spcBef>
          <a:spcPct val="0"/>
        </a:spcBef>
        <a:spcAft>
          <a:spcPct val="0"/>
        </a:spcAft>
        <a:defRPr sz="2800" b="1">
          <a:solidFill>
            <a:schemeClr val="tx1"/>
          </a:solidFill>
          <a:latin typeface="Arial" charset="0"/>
          <a:ea typeface="微软雅黑" pitchFamily="34" charset="-122"/>
        </a:defRPr>
      </a:lvl4pPr>
      <a:lvl5pPr algn="l" rtl="0" fontAlgn="base">
        <a:spcBef>
          <a:spcPct val="0"/>
        </a:spcBef>
        <a:spcAft>
          <a:spcPct val="0"/>
        </a:spcAft>
        <a:defRPr sz="2800" b="1">
          <a:solidFill>
            <a:schemeClr val="tx1"/>
          </a:solidFill>
          <a:latin typeface="Arial" charset="0"/>
          <a:ea typeface="微软雅黑" pitchFamily="34" charset="-122"/>
        </a:defRPr>
      </a:lvl5pPr>
      <a:lvl6pPr marL="457200" algn="l" rtl="0" fontAlgn="base">
        <a:spcBef>
          <a:spcPct val="0"/>
        </a:spcBef>
        <a:spcAft>
          <a:spcPct val="0"/>
        </a:spcAft>
        <a:defRPr sz="2800" b="1">
          <a:solidFill>
            <a:schemeClr val="tx1"/>
          </a:solidFill>
          <a:latin typeface="Arial" charset="0"/>
          <a:ea typeface="微软雅黑" pitchFamily="34" charset="-122"/>
        </a:defRPr>
      </a:lvl6pPr>
      <a:lvl7pPr marL="914400" algn="l" rtl="0" fontAlgn="base">
        <a:spcBef>
          <a:spcPct val="0"/>
        </a:spcBef>
        <a:spcAft>
          <a:spcPct val="0"/>
        </a:spcAft>
        <a:defRPr sz="2800" b="1">
          <a:solidFill>
            <a:schemeClr val="tx1"/>
          </a:solidFill>
          <a:latin typeface="Arial" charset="0"/>
          <a:ea typeface="微软雅黑" pitchFamily="34" charset="-122"/>
        </a:defRPr>
      </a:lvl7pPr>
      <a:lvl8pPr marL="1371600" algn="l" rtl="0" fontAlgn="base">
        <a:spcBef>
          <a:spcPct val="0"/>
        </a:spcBef>
        <a:spcAft>
          <a:spcPct val="0"/>
        </a:spcAft>
        <a:defRPr sz="2800" b="1">
          <a:solidFill>
            <a:schemeClr val="tx1"/>
          </a:solidFill>
          <a:latin typeface="Arial" charset="0"/>
          <a:ea typeface="微软雅黑" pitchFamily="34" charset="-122"/>
        </a:defRPr>
      </a:lvl8pPr>
      <a:lvl9pPr marL="1828800" algn="l" rtl="0" fontAlgn="base">
        <a:spcBef>
          <a:spcPct val="0"/>
        </a:spcBef>
        <a:spcAft>
          <a:spcPct val="0"/>
        </a:spcAft>
        <a:defRPr sz="2800" b="1">
          <a:solidFill>
            <a:schemeClr val="tx1"/>
          </a:solidFill>
          <a:latin typeface="Arial" charset="0"/>
          <a:ea typeface="微软雅黑" pitchFamily="34" charset="-122"/>
        </a:defRPr>
      </a:lvl9pPr>
    </p:titleStyle>
    <p:bodyStyle>
      <a:lvl1pPr marL="228600" indent="-228600" algn="l" rtl="0" fontAlgn="base">
        <a:lnSpc>
          <a:spcPct val="130000"/>
        </a:lnSpc>
        <a:spcBef>
          <a:spcPct val="0"/>
        </a:spcBef>
        <a:spcAft>
          <a:spcPts val="1000"/>
        </a:spcAft>
        <a:buFont typeface="Arial" charset="0"/>
        <a:buChar char="•"/>
        <a:defRPr sz="1600" kern="1200" spc="150">
          <a:solidFill>
            <a:schemeClr val="tx1"/>
          </a:solidFill>
          <a:latin typeface="+mn-lt"/>
          <a:ea typeface="+mn-ea"/>
          <a:cs typeface="+mn-cs"/>
        </a:defRPr>
      </a:lvl1pPr>
      <a:lvl2pPr marL="685800" indent="-228600" algn="l" rtl="0" fontAlgn="base">
        <a:lnSpc>
          <a:spcPct val="130000"/>
        </a:lnSpc>
        <a:spcBef>
          <a:spcPct val="0"/>
        </a:spcBef>
        <a:spcAft>
          <a:spcPts val="1000"/>
        </a:spcAft>
        <a:buFont typeface="Arial" charset="0"/>
        <a:buChar char="•"/>
        <a:tabLst>
          <a:tab pos="1609725" algn="l"/>
        </a:tabLst>
        <a:defRPr sz="1600" kern="1200" spc="150">
          <a:solidFill>
            <a:schemeClr val="tx1"/>
          </a:solidFill>
          <a:latin typeface="+mn-lt"/>
          <a:ea typeface="+mn-ea"/>
          <a:cs typeface="+mn-cs"/>
        </a:defRPr>
      </a:lvl2pPr>
      <a:lvl3pPr marL="1143000" indent="-228600" algn="l" rtl="0" fontAlgn="base">
        <a:lnSpc>
          <a:spcPct val="130000"/>
        </a:lnSpc>
        <a:spcBef>
          <a:spcPct val="0"/>
        </a:spcBef>
        <a:spcAft>
          <a:spcPts val="1000"/>
        </a:spcAft>
        <a:buFont typeface="Arial" charset="0"/>
        <a:buChar char="•"/>
        <a:defRPr sz="1600" kern="1200" spc="150">
          <a:solidFill>
            <a:schemeClr val="tx1"/>
          </a:solidFill>
          <a:latin typeface="+mn-lt"/>
          <a:ea typeface="+mn-ea"/>
          <a:cs typeface="+mn-cs"/>
        </a:defRPr>
      </a:lvl3pPr>
      <a:lvl4pPr marL="1600200" indent="-228600" algn="l" rtl="0" fontAlgn="base">
        <a:lnSpc>
          <a:spcPct val="130000"/>
        </a:lnSpc>
        <a:spcBef>
          <a:spcPct val="0"/>
        </a:spcBef>
        <a:spcAft>
          <a:spcPts val="1000"/>
        </a:spcAft>
        <a:buFont typeface="Arial" charset="0"/>
        <a:buChar char="•"/>
        <a:defRPr sz="1600" kern="1200" spc="150">
          <a:solidFill>
            <a:schemeClr val="tx1"/>
          </a:solidFill>
          <a:latin typeface="+mn-lt"/>
          <a:ea typeface="+mn-ea"/>
          <a:cs typeface="+mn-cs"/>
        </a:defRPr>
      </a:lvl4pPr>
      <a:lvl5pPr marL="2057400" indent="-228600" algn="l" rtl="0" fontAlgn="base">
        <a:lnSpc>
          <a:spcPct val="130000"/>
        </a:lnSpc>
        <a:spcBef>
          <a:spcPct val="0"/>
        </a:spcBef>
        <a:spcAft>
          <a:spcPts val="1000"/>
        </a:spcAft>
        <a:buFont typeface="Arial" charset="0"/>
        <a:buChar char="•"/>
        <a:defRPr sz="16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5"/>
            </p:custDataLst>
          </p:nvPr>
        </p:nvSpPr>
        <p:spPr>
          <a:xfrm>
            <a:off x="669925" y="431800"/>
            <a:ext cx="10852150" cy="6477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6"/>
            </p:custDataLst>
          </p:nvPr>
        </p:nvSpPr>
        <p:spPr>
          <a:xfrm>
            <a:off x="669925" y="1295400"/>
            <a:ext cx="10852150" cy="5040313"/>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7"/>
            </p:custDataLst>
          </p:nvPr>
        </p:nvSpPr>
        <p:spPr>
          <a:xfrm>
            <a:off x="879475" y="6350000"/>
            <a:ext cx="2700338" cy="315913"/>
          </a:xfrm>
          <a:prstGeom prst="rect">
            <a:avLst/>
          </a:prstGeom>
        </p:spPr>
        <p:txBody>
          <a:bodyPr vert="horz" lIns="91440" tIns="45720" rIns="91440" bIns="45720" rtlCol="0" anchor="ctr">
            <a:normAutofit/>
          </a:bodyP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F9AD9550-A406-4916-B074-4BDBFBA70BE4}" type="datetimeFigureOut">
              <a:rPr lang="zh-CN" altLang="en-US"/>
              <a:pPr>
                <a:defRPr/>
              </a:pPr>
              <a:t>2019/7/10</a:t>
            </a:fld>
            <a:endParaRPr lang="zh-CN" altLang="en-US"/>
          </a:p>
        </p:txBody>
      </p:sp>
      <p:sp>
        <p:nvSpPr>
          <p:cNvPr id="5" name="页脚占位符 4"/>
          <p:cNvSpPr>
            <a:spLocks noGrp="1"/>
          </p:cNvSpPr>
          <p:nvPr>
            <p:ph type="ftr" sz="quarter" idx="3"/>
            <p:custDataLst>
              <p:tags r:id="rId8"/>
            </p:custDataLst>
          </p:nvPr>
        </p:nvSpPr>
        <p:spPr>
          <a:xfrm>
            <a:off x="4116388" y="6350000"/>
            <a:ext cx="3959225" cy="315913"/>
          </a:xfrm>
          <a:prstGeom prst="rect">
            <a:avLst/>
          </a:prstGeom>
        </p:spPr>
        <p:txBody>
          <a:bodyPr vert="horz" lIns="91440" tIns="45720" rIns="91440" bIns="45720" rtlCol="0" anchor="ctr">
            <a:normAutofit/>
          </a:bodyPr>
          <a:lstStyle>
            <a:lvl1pPr algn="ctr" fontAlgn="auto">
              <a:spcBef>
                <a:spcPts val="0"/>
              </a:spcBef>
              <a:spcAft>
                <a:spcPts val="0"/>
              </a:spcAft>
              <a:defRPr sz="1200" dirty="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custDataLst>
              <p:tags r:id="rId9"/>
            </p:custDataLst>
          </p:nvPr>
        </p:nvSpPr>
        <p:spPr>
          <a:xfrm>
            <a:off x="8610600" y="6350000"/>
            <a:ext cx="2700338" cy="315913"/>
          </a:xfrm>
          <a:prstGeom prst="rect">
            <a:avLst/>
          </a:prstGeom>
        </p:spPr>
        <p:txBody>
          <a:bodyPr vert="horz" lIns="91440" tIns="45720" rIns="91440" bIns="45720" rtlCol="0" anchor="ctr">
            <a:normAutofit/>
          </a:bodyP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1A8782E3-47DA-4925-A493-90B03F699D7B}" type="slidenum">
              <a:rPr lang="zh-CN" altLang="en-US"/>
              <a:pPr>
                <a:defRPr/>
              </a:pPr>
              <a:t>‹#›</a:t>
            </a:fld>
            <a:endParaRPr lang="zh-CN" altLang="en-US" dirty="0"/>
          </a:p>
        </p:txBody>
      </p:sp>
      <p:sp>
        <p:nvSpPr>
          <p:cNvPr id="7" name="KSO_TEMPLATE" hidden="1"/>
          <p:cNvSpPr/>
          <p:nvPr>
            <p:custDataLst>
              <p:tags r:id="rId1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l" rtl="0" fontAlgn="base">
        <a:spcBef>
          <a:spcPct val="0"/>
        </a:spcBef>
        <a:spcAft>
          <a:spcPct val="0"/>
        </a:spcAft>
        <a:defRPr sz="2800" b="1" kern="1200" spc="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charset="0"/>
          <a:ea typeface="微软雅黑" pitchFamily="34" charset="-122"/>
        </a:defRPr>
      </a:lvl2pPr>
      <a:lvl3pPr algn="l" rtl="0" fontAlgn="base">
        <a:spcBef>
          <a:spcPct val="0"/>
        </a:spcBef>
        <a:spcAft>
          <a:spcPct val="0"/>
        </a:spcAft>
        <a:defRPr sz="2800" b="1">
          <a:solidFill>
            <a:schemeClr val="tx1"/>
          </a:solidFill>
          <a:latin typeface="Arial" charset="0"/>
          <a:ea typeface="微软雅黑" pitchFamily="34" charset="-122"/>
        </a:defRPr>
      </a:lvl3pPr>
      <a:lvl4pPr algn="l" rtl="0" fontAlgn="base">
        <a:spcBef>
          <a:spcPct val="0"/>
        </a:spcBef>
        <a:spcAft>
          <a:spcPct val="0"/>
        </a:spcAft>
        <a:defRPr sz="2800" b="1">
          <a:solidFill>
            <a:schemeClr val="tx1"/>
          </a:solidFill>
          <a:latin typeface="Arial" charset="0"/>
          <a:ea typeface="微软雅黑" pitchFamily="34" charset="-122"/>
        </a:defRPr>
      </a:lvl4pPr>
      <a:lvl5pPr algn="l" rtl="0" fontAlgn="base">
        <a:spcBef>
          <a:spcPct val="0"/>
        </a:spcBef>
        <a:spcAft>
          <a:spcPct val="0"/>
        </a:spcAft>
        <a:defRPr sz="2800" b="1">
          <a:solidFill>
            <a:schemeClr val="tx1"/>
          </a:solidFill>
          <a:latin typeface="Arial" charset="0"/>
          <a:ea typeface="微软雅黑" pitchFamily="34" charset="-122"/>
        </a:defRPr>
      </a:lvl5pPr>
      <a:lvl6pPr marL="457200" algn="l" rtl="0" fontAlgn="base">
        <a:spcBef>
          <a:spcPct val="0"/>
        </a:spcBef>
        <a:spcAft>
          <a:spcPct val="0"/>
        </a:spcAft>
        <a:defRPr sz="2800" b="1">
          <a:solidFill>
            <a:schemeClr val="tx1"/>
          </a:solidFill>
          <a:latin typeface="Arial" charset="0"/>
          <a:ea typeface="微软雅黑" pitchFamily="34" charset="-122"/>
        </a:defRPr>
      </a:lvl6pPr>
      <a:lvl7pPr marL="914400" algn="l" rtl="0" fontAlgn="base">
        <a:spcBef>
          <a:spcPct val="0"/>
        </a:spcBef>
        <a:spcAft>
          <a:spcPct val="0"/>
        </a:spcAft>
        <a:defRPr sz="2800" b="1">
          <a:solidFill>
            <a:schemeClr val="tx1"/>
          </a:solidFill>
          <a:latin typeface="Arial" charset="0"/>
          <a:ea typeface="微软雅黑" pitchFamily="34" charset="-122"/>
        </a:defRPr>
      </a:lvl7pPr>
      <a:lvl8pPr marL="1371600" algn="l" rtl="0" fontAlgn="base">
        <a:spcBef>
          <a:spcPct val="0"/>
        </a:spcBef>
        <a:spcAft>
          <a:spcPct val="0"/>
        </a:spcAft>
        <a:defRPr sz="2800" b="1">
          <a:solidFill>
            <a:schemeClr val="tx1"/>
          </a:solidFill>
          <a:latin typeface="Arial" charset="0"/>
          <a:ea typeface="微软雅黑" pitchFamily="34" charset="-122"/>
        </a:defRPr>
      </a:lvl8pPr>
      <a:lvl9pPr marL="1828800" algn="l" rtl="0" fontAlgn="base">
        <a:spcBef>
          <a:spcPct val="0"/>
        </a:spcBef>
        <a:spcAft>
          <a:spcPct val="0"/>
        </a:spcAft>
        <a:defRPr sz="2800" b="1">
          <a:solidFill>
            <a:schemeClr val="tx1"/>
          </a:solidFill>
          <a:latin typeface="Arial" charset="0"/>
          <a:ea typeface="微软雅黑" pitchFamily="34" charset="-122"/>
        </a:defRPr>
      </a:lvl9pPr>
    </p:titleStyle>
    <p:bodyStyle>
      <a:lvl1pPr marL="228600" indent="-228600" algn="l" rtl="0" fontAlgn="base">
        <a:lnSpc>
          <a:spcPct val="130000"/>
        </a:lnSpc>
        <a:spcBef>
          <a:spcPct val="0"/>
        </a:spcBef>
        <a:spcAft>
          <a:spcPts val="1000"/>
        </a:spcAft>
        <a:buFont typeface="Arial" charset="0"/>
        <a:buChar char="•"/>
        <a:defRPr sz="1600" kern="1200" spc="150">
          <a:solidFill>
            <a:schemeClr val="tx1"/>
          </a:solidFill>
          <a:latin typeface="+mn-lt"/>
          <a:ea typeface="+mn-ea"/>
          <a:cs typeface="+mn-cs"/>
        </a:defRPr>
      </a:lvl1pPr>
      <a:lvl2pPr marL="685800" indent="-228600" algn="l" rtl="0" fontAlgn="base">
        <a:lnSpc>
          <a:spcPct val="130000"/>
        </a:lnSpc>
        <a:spcBef>
          <a:spcPct val="0"/>
        </a:spcBef>
        <a:spcAft>
          <a:spcPts val="1000"/>
        </a:spcAft>
        <a:buFont typeface="Arial" charset="0"/>
        <a:buChar char="•"/>
        <a:tabLst>
          <a:tab pos="1609725" algn="l"/>
        </a:tabLst>
        <a:defRPr sz="1600" kern="1200" spc="150">
          <a:solidFill>
            <a:schemeClr val="tx1"/>
          </a:solidFill>
          <a:latin typeface="+mn-lt"/>
          <a:ea typeface="+mn-ea"/>
          <a:cs typeface="+mn-cs"/>
        </a:defRPr>
      </a:lvl2pPr>
      <a:lvl3pPr marL="1143000" indent="-228600" algn="l" rtl="0" fontAlgn="base">
        <a:lnSpc>
          <a:spcPct val="130000"/>
        </a:lnSpc>
        <a:spcBef>
          <a:spcPct val="0"/>
        </a:spcBef>
        <a:spcAft>
          <a:spcPts val="1000"/>
        </a:spcAft>
        <a:buFont typeface="Arial" charset="0"/>
        <a:buChar char="•"/>
        <a:defRPr sz="1600" kern="1200" spc="150">
          <a:solidFill>
            <a:schemeClr val="tx1"/>
          </a:solidFill>
          <a:latin typeface="+mn-lt"/>
          <a:ea typeface="+mn-ea"/>
          <a:cs typeface="+mn-cs"/>
        </a:defRPr>
      </a:lvl3pPr>
      <a:lvl4pPr marL="1600200" indent="-228600" algn="l" rtl="0" fontAlgn="base">
        <a:lnSpc>
          <a:spcPct val="130000"/>
        </a:lnSpc>
        <a:spcBef>
          <a:spcPct val="0"/>
        </a:spcBef>
        <a:spcAft>
          <a:spcPts val="1000"/>
        </a:spcAft>
        <a:buFont typeface="Arial" charset="0"/>
        <a:buChar char="•"/>
        <a:defRPr sz="1600" kern="1200" spc="150">
          <a:solidFill>
            <a:schemeClr val="tx1"/>
          </a:solidFill>
          <a:latin typeface="+mn-lt"/>
          <a:ea typeface="+mn-ea"/>
          <a:cs typeface="+mn-cs"/>
        </a:defRPr>
      </a:lvl4pPr>
      <a:lvl5pPr marL="2057400" indent="-228600" algn="l" rtl="0" fontAlgn="base">
        <a:lnSpc>
          <a:spcPct val="130000"/>
        </a:lnSpc>
        <a:spcBef>
          <a:spcPct val="0"/>
        </a:spcBef>
        <a:spcAft>
          <a:spcPts val="1000"/>
        </a:spcAft>
        <a:buFont typeface="Arial" charset="0"/>
        <a:buChar char="•"/>
        <a:defRPr sz="16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png"/><Relationship Id="rId16"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图片 15" descr="wallhaven-8479"/>
          <p:cNvPicPr>
            <a:picLocks noGrp="1"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pic>
        <p:nvPicPr>
          <p:cNvPr id="11266" name="图片 20"/>
          <p:cNvPicPr>
            <a:picLocks noChangeAspect="1"/>
          </p:cNvPicPr>
          <p:nvPr/>
        </p:nvPicPr>
        <p:blipFill>
          <a:blip r:embed="rId4"/>
          <a:srcRect/>
          <a:stretch>
            <a:fillRect/>
          </a:stretch>
        </p:blipFill>
        <p:spPr bwMode="auto">
          <a:xfrm>
            <a:off x="-1104900" y="-4275138"/>
            <a:ext cx="11345863" cy="13106401"/>
          </a:xfrm>
          <a:prstGeom prst="rect">
            <a:avLst/>
          </a:prstGeom>
          <a:noFill/>
          <a:ln w="9525">
            <a:noFill/>
            <a:miter lim="800000"/>
            <a:headEnd/>
            <a:tailEnd/>
          </a:ln>
        </p:spPr>
      </p:pic>
      <p:sp>
        <p:nvSpPr>
          <p:cNvPr id="2052" name="文本框 22"/>
          <p:cNvSpPr txBox="1">
            <a:spLocks noChangeArrowheads="1"/>
          </p:cNvSpPr>
          <p:nvPr/>
        </p:nvSpPr>
        <p:spPr bwMode="auto">
          <a:xfrm>
            <a:off x="3649663" y="2916238"/>
            <a:ext cx="8312150" cy="706437"/>
          </a:xfrm>
          <a:prstGeom prst="rect">
            <a:avLst/>
          </a:prstGeom>
          <a:noFill/>
          <a:ln w="9525">
            <a:noFill/>
            <a:miter lim="800000"/>
            <a:headEnd/>
            <a:tailEnd/>
          </a:ln>
        </p:spPr>
        <p:txBody>
          <a:bodyPr wrap="none">
            <a:spAutoFit/>
          </a:bodyPr>
          <a:lstStyle/>
          <a:p>
            <a:pPr algn="dist"/>
            <a:r>
              <a:rPr lang="zh-CN" altLang="en-US" sz="4000" b="1">
                <a:solidFill>
                  <a:schemeClr val="bg1"/>
                </a:solidFill>
                <a:ea typeface="微软雅黑" pitchFamily="34" charset="-122"/>
                <a:sym typeface="+mn-ea"/>
              </a:rPr>
              <a:t>银川市房地产中介机构从业公示模板</a:t>
            </a:r>
            <a:endParaRPr lang="zh-CN" altLang="en-US" sz="4000" b="1">
              <a:solidFill>
                <a:schemeClr val="bg1"/>
              </a:solidFill>
              <a:latin typeface="微软雅黑" pitchFamily="34" charset="-122"/>
              <a:ea typeface="微软雅黑" pitchFamily="34" charset="-122"/>
              <a:sym typeface="+mn-ea"/>
            </a:endParaRPr>
          </a:p>
        </p:txBody>
      </p:sp>
      <p:cxnSp>
        <p:nvCxnSpPr>
          <p:cNvPr id="26" name="直接连接符 25"/>
          <p:cNvCxnSpPr/>
          <p:nvPr/>
        </p:nvCxnSpPr>
        <p:spPr>
          <a:xfrm flipH="1" flipV="1">
            <a:off x="3635375" y="3643313"/>
            <a:ext cx="8326438" cy="11112"/>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anim to="" calcmode="lin" valueType="num">
                                      <p:cBhvr>
                                        <p:cTn id="7" dur="1" fill="hold"/>
                                        <p:tgtEl>
                                          <p:spTgt spid="205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to="" calcmode="lin" valueType="num">
                                      <p:cBhvr>
                                        <p:cTn id="12" dur="1" fill="hold"/>
                                        <p:tgtEl>
                                          <p:spTgt spid="2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7" name="组合 16"/>
          <p:cNvGrpSpPr>
            <a:grpSpLocks/>
          </p:cNvGrpSpPr>
          <p:nvPr/>
        </p:nvGrpSpPr>
        <p:grpSpPr bwMode="auto">
          <a:xfrm>
            <a:off x="2092325" y="2274888"/>
            <a:ext cx="2082800" cy="4583112"/>
            <a:chOff x="3295" y="3583"/>
            <a:chExt cx="3280" cy="7217"/>
          </a:xfrm>
        </p:grpSpPr>
        <p:sp>
          <p:nvSpPr>
            <p:cNvPr id="2" name="Rounded Rectangle 49"/>
            <p:cNvSpPr/>
            <p:nvPr/>
          </p:nvSpPr>
          <p:spPr>
            <a:xfrm flipH="1">
              <a:off x="3295" y="3583"/>
              <a:ext cx="3280" cy="1212"/>
            </a:xfrm>
            <a:prstGeom prst="roundRect">
              <a:avLst>
                <a:gd name="adj" fmla="val 10034"/>
              </a:avLst>
            </a:prstGeom>
            <a:solidFill>
              <a:srgbClr val="FCFCFC">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zh-CN" altLang="en-US" sz="2400" b="1">
                  <a:solidFill>
                    <a:schemeClr val="bg1"/>
                  </a:solidFill>
                  <a:sym typeface="+mn-ea"/>
                </a:rPr>
                <a:t>贷款流程</a:t>
              </a:r>
            </a:p>
          </p:txBody>
        </p:sp>
        <p:cxnSp>
          <p:nvCxnSpPr>
            <p:cNvPr id="20488" name="Straight Connector 54"/>
            <p:cNvCxnSpPr>
              <a:cxnSpLocks noChangeShapeType="1"/>
            </p:cNvCxnSpPr>
            <p:nvPr/>
          </p:nvCxnSpPr>
          <p:spPr bwMode="auto">
            <a:xfrm flipV="1">
              <a:off x="4933" y="5310"/>
              <a:ext cx="0" cy="5490"/>
            </a:xfrm>
            <a:prstGeom prst="line">
              <a:avLst/>
            </a:prstGeom>
            <a:noFill/>
            <a:ln w="12700">
              <a:solidFill>
                <a:srgbClr val="ADBACA"/>
              </a:solidFill>
              <a:miter lim="800000"/>
              <a:headEnd/>
              <a:tailEnd type="oval" w="lg" len="lg"/>
            </a:ln>
          </p:spPr>
        </p:cxnSp>
        <p:sp>
          <p:nvSpPr>
            <p:cNvPr id="8" name="Oval 5"/>
            <p:cNvSpPr/>
            <p:nvPr/>
          </p:nvSpPr>
          <p:spPr>
            <a:xfrm>
              <a:off x="4710" y="5088"/>
              <a:ext cx="450" cy="447"/>
            </a:xfrm>
            <a:prstGeom prst="ellipse">
              <a:avLst/>
            </a:prstGeom>
            <a:noFill/>
            <a:ln w="25400" cap="flat" cmpd="sng" algn="ctr">
              <a:solidFill>
                <a:srgbClr val="ADBACA"/>
              </a:solidFill>
              <a:prstDash val="solid"/>
              <a:miter lim="800000"/>
            </a:ln>
            <a:effectLst/>
          </p:spPr>
          <p:txBody>
            <a:bodyPr anchor="ctr"/>
            <a:lstStyle/>
            <a:p>
              <a:pPr algn="ctr" fontAlgn="auto">
                <a:spcBef>
                  <a:spcPts val="0"/>
                </a:spcBef>
                <a:spcAft>
                  <a:spcPts val="0"/>
                </a:spcAft>
                <a:defRPr/>
              </a:pPr>
              <a:endParaRPr lang="en-US" kern="0">
                <a:ln w="28575" cmpd="sng">
                  <a:solidFill>
                    <a:srgbClr val="000000"/>
                  </a:solidFill>
                </a:ln>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
        <p:nvSpPr>
          <p:cNvPr id="20483" name="文本框 6"/>
          <p:cNvSpPr txBox="1">
            <a:spLocks noChangeArrowheads="1"/>
          </p:cNvSpPr>
          <p:nvPr/>
        </p:nvSpPr>
        <p:spPr bwMode="auto">
          <a:xfrm>
            <a:off x="9094788" y="3244850"/>
            <a:ext cx="2665412" cy="368300"/>
          </a:xfrm>
          <a:prstGeom prst="rect">
            <a:avLst/>
          </a:prstGeom>
          <a:noFill/>
          <a:ln w="9525">
            <a:noFill/>
            <a:miter lim="800000"/>
            <a:headEnd/>
            <a:tailEnd/>
          </a:ln>
        </p:spPr>
        <p:txBody>
          <a:bodyPr>
            <a:spAutoFit/>
          </a:bodyPr>
          <a:lstStyle/>
          <a:p>
            <a:r>
              <a:rPr lang="zh-CN" altLang="en-US" b="1">
                <a:solidFill>
                  <a:schemeClr val="bg1"/>
                </a:solidFill>
                <a:ea typeface="微软雅黑" pitchFamily="34" charset="-122"/>
              </a:rPr>
              <a:t>尺寸：</a:t>
            </a:r>
            <a:r>
              <a:rPr lang="en-US" altLang="zh-CN" b="1">
                <a:solidFill>
                  <a:schemeClr val="bg1"/>
                </a:solidFill>
                <a:ea typeface="微软雅黑" pitchFamily="34" charset="-122"/>
              </a:rPr>
              <a:t>600</a:t>
            </a:r>
            <a:r>
              <a:rPr lang="zh-CN" altLang="en-US" b="1">
                <a:solidFill>
                  <a:schemeClr val="bg1"/>
                </a:solidFill>
                <a:ea typeface="微软雅黑" pitchFamily="34" charset="-122"/>
              </a:rPr>
              <a:t>mm×</a:t>
            </a:r>
            <a:r>
              <a:rPr lang="en-US" altLang="zh-CN" b="1">
                <a:solidFill>
                  <a:schemeClr val="bg1"/>
                </a:solidFill>
                <a:ea typeface="微软雅黑" pitchFamily="34" charset="-122"/>
              </a:rPr>
              <a:t>900</a:t>
            </a:r>
            <a:r>
              <a:rPr lang="zh-CN" altLang="en-US" b="1">
                <a:solidFill>
                  <a:schemeClr val="bg1"/>
                </a:solidFill>
                <a:ea typeface="微软雅黑" pitchFamily="34" charset="-122"/>
              </a:rPr>
              <a:t>mm</a:t>
            </a:r>
          </a:p>
        </p:txBody>
      </p:sp>
      <p:grpSp>
        <p:nvGrpSpPr>
          <p:cNvPr id="5" name="组合 4"/>
          <p:cNvGrpSpPr>
            <a:grpSpLocks/>
          </p:cNvGrpSpPr>
          <p:nvPr/>
        </p:nvGrpSpPr>
        <p:grpSpPr bwMode="auto">
          <a:xfrm>
            <a:off x="5710238" y="1860550"/>
            <a:ext cx="3098800" cy="4375150"/>
            <a:chOff x="8993" y="2929"/>
            <a:chExt cx="4880" cy="6890"/>
          </a:xfrm>
        </p:grpSpPr>
        <p:sp>
          <p:nvSpPr>
            <p:cNvPr id="20" name="矩形 19"/>
            <p:cNvSpPr/>
            <p:nvPr/>
          </p:nvSpPr>
          <p:spPr>
            <a:xfrm rot="5400000">
              <a:off x="7988" y="3934"/>
              <a:ext cx="6890" cy="4880"/>
            </a:xfrm>
            <a:prstGeom prst="rect">
              <a:avLst/>
            </a:prstGeom>
            <a:noFill/>
            <a:ln w="28575" cap="sq"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20486" name="图片 3" descr="4"/>
            <p:cNvPicPr>
              <a:picLocks noChangeAspect="1"/>
            </p:cNvPicPr>
            <p:nvPr/>
          </p:nvPicPr>
          <p:blipFill>
            <a:blip r:embed="rId3"/>
            <a:srcRect/>
            <a:stretch>
              <a:fillRect/>
            </a:stretch>
          </p:blipFill>
          <p:spPr bwMode="auto">
            <a:xfrm>
              <a:off x="8993" y="2929"/>
              <a:ext cx="4851" cy="689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to="" calcmode="lin" valueType="num">
                                      <p:cBhvr>
                                        <p:cTn id="7" dur="1" fill="hold"/>
                                        <p:tgtEl>
                                          <p:spTgt spid="1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7" name="组合 16"/>
          <p:cNvGrpSpPr>
            <a:grpSpLocks/>
          </p:cNvGrpSpPr>
          <p:nvPr/>
        </p:nvGrpSpPr>
        <p:grpSpPr bwMode="auto">
          <a:xfrm>
            <a:off x="2092325" y="2274888"/>
            <a:ext cx="2082800" cy="4583112"/>
            <a:chOff x="3295" y="3583"/>
            <a:chExt cx="3280" cy="7217"/>
          </a:xfrm>
        </p:grpSpPr>
        <p:sp>
          <p:nvSpPr>
            <p:cNvPr id="2" name="Rounded Rectangle 49"/>
            <p:cNvSpPr/>
            <p:nvPr/>
          </p:nvSpPr>
          <p:spPr>
            <a:xfrm flipH="1">
              <a:off x="3295" y="3583"/>
              <a:ext cx="3280" cy="1212"/>
            </a:xfrm>
            <a:prstGeom prst="roundRect">
              <a:avLst>
                <a:gd name="adj" fmla="val 10034"/>
              </a:avLst>
            </a:prstGeom>
            <a:solidFill>
              <a:srgbClr val="FCFCFC">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zh-CN" altLang="zh-CN" sz="2400" b="1">
                  <a:solidFill>
                    <a:schemeClr val="bg1"/>
                  </a:solidFill>
                  <a:sym typeface="+mn-ea"/>
                </a:rPr>
                <a:t>收费标准</a:t>
              </a:r>
            </a:p>
          </p:txBody>
        </p:sp>
        <p:cxnSp>
          <p:nvCxnSpPr>
            <p:cNvPr id="21512" name="Straight Connector 54"/>
            <p:cNvCxnSpPr>
              <a:cxnSpLocks noChangeShapeType="1"/>
            </p:cNvCxnSpPr>
            <p:nvPr/>
          </p:nvCxnSpPr>
          <p:spPr bwMode="auto">
            <a:xfrm flipV="1">
              <a:off x="4933" y="5310"/>
              <a:ext cx="0" cy="5490"/>
            </a:xfrm>
            <a:prstGeom prst="line">
              <a:avLst/>
            </a:prstGeom>
            <a:noFill/>
            <a:ln w="12700">
              <a:solidFill>
                <a:srgbClr val="ADBACA"/>
              </a:solidFill>
              <a:miter lim="800000"/>
              <a:headEnd/>
              <a:tailEnd type="oval" w="lg" len="lg"/>
            </a:ln>
          </p:spPr>
        </p:cxnSp>
        <p:sp>
          <p:nvSpPr>
            <p:cNvPr id="8" name="Oval 5"/>
            <p:cNvSpPr/>
            <p:nvPr/>
          </p:nvSpPr>
          <p:spPr>
            <a:xfrm>
              <a:off x="4710" y="5088"/>
              <a:ext cx="450" cy="447"/>
            </a:xfrm>
            <a:prstGeom prst="ellipse">
              <a:avLst/>
            </a:prstGeom>
            <a:noFill/>
            <a:ln w="25400" cap="flat" cmpd="sng" algn="ctr">
              <a:solidFill>
                <a:srgbClr val="ADBACA"/>
              </a:solidFill>
              <a:prstDash val="solid"/>
              <a:miter lim="800000"/>
            </a:ln>
            <a:effectLst/>
          </p:spPr>
          <p:txBody>
            <a:bodyPr anchor="ctr"/>
            <a:lstStyle/>
            <a:p>
              <a:pPr algn="ctr" fontAlgn="auto">
                <a:spcBef>
                  <a:spcPts val="0"/>
                </a:spcBef>
                <a:spcAft>
                  <a:spcPts val="0"/>
                </a:spcAft>
                <a:defRPr/>
              </a:pPr>
              <a:endParaRPr lang="en-US" kern="0">
                <a:ln w="28575" cmpd="sng">
                  <a:solidFill>
                    <a:srgbClr val="000000"/>
                  </a:solidFill>
                </a:ln>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
        <p:nvSpPr>
          <p:cNvPr id="21507" name="文本框 6"/>
          <p:cNvSpPr txBox="1">
            <a:spLocks noChangeArrowheads="1"/>
          </p:cNvSpPr>
          <p:nvPr/>
        </p:nvSpPr>
        <p:spPr bwMode="auto">
          <a:xfrm>
            <a:off x="9094788" y="3244850"/>
            <a:ext cx="2665412" cy="368300"/>
          </a:xfrm>
          <a:prstGeom prst="rect">
            <a:avLst/>
          </a:prstGeom>
          <a:noFill/>
          <a:ln w="9525">
            <a:noFill/>
            <a:miter lim="800000"/>
            <a:headEnd/>
            <a:tailEnd/>
          </a:ln>
        </p:spPr>
        <p:txBody>
          <a:bodyPr>
            <a:spAutoFit/>
          </a:bodyPr>
          <a:lstStyle/>
          <a:p>
            <a:r>
              <a:rPr lang="zh-CN" altLang="en-US" b="1">
                <a:solidFill>
                  <a:schemeClr val="bg1"/>
                </a:solidFill>
                <a:ea typeface="微软雅黑" pitchFamily="34" charset="-122"/>
              </a:rPr>
              <a:t>尺寸：</a:t>
            </a:r>
            <a:r>
              <a:rPr lang="en-US" altLang="zh-CN" b="1">
                <a:solidFill>
                  <a:schemeClr val="bg1"/>
                </a:solidFill>
                <a:ea typeface="微软雅黑" pitchFamily="34" charset="-122"/>
              </a:rPr>
              <a:t>600</a:t>
            </a:r>
            <a:r>
              <a:rPr lang="zh-CN" altLang="en-US" b="1">
                <a:solidFill>
                  <a:schemeClr val="bg1"/>
                </a:solidFill>
                <a:ea typeface="微软雅黑" pitchFamily="34" charset="-122"/>
              </a:rPr>
              <a:t>mm×</a:t>
            </a:r>
            <a:r>
              <a:rPr lang="en-US" altLang="zh-CN" b="1">
                <a:solidFill>
                  <a:schemeClr val="bg1"/>
                </a:solidFill>
                <a:ea typeface="微软雅黑" pitchFamily="34" charset="-122"/>
              </a:rPr>
              <a:t>900</a:t>
            </a:r>
            <a:r>
              <a:rPr lang="zh-CN" altLang="en-US" b="1">
                <a:solidFill>
                  <a:schemeClr val="bg1"/>
                </a:solidFill>
                <a:ea typeface="微软雅黑" pitchFamily="34" charset="-122"/>
              </a:rPr>
              <a:t>mm</a:t>
            </a:r>
          </a:p>
        </p:txBody>
      </p:sp>
      <p:grpSp>
        <p:nvGrpSpPr>
          <p:cNvPr id="3" name="组合 2"/>
          <p:cNvGrpSpPr>
            <a:grpSpLocks/>
          </p:cNvGrpSpPr>
          <p:nvPr/>
        </p:nvGrpSpPr>
        <p:grpSpPr bwMode="auto">
          <a:xfrm>
            <a:off x="5710238" y="1860550"/>
            <a:ext cx="3098800" cy="4418013"/>
            <a:chOff x="8993" y="2929"/>
            <a:chExt cx="4880" cy="6958"/>
          </a:xfrm>
        </p:grpSpPr>
        <p:sp>
          <p:nvSpPr>
            <p:cNvPr id="20" name="矩形 19"/>
            <p:cNvSpPr/>
            <p:nvPr/>
          </p:nvSpPr>
          <p:spPr>
            <a:xfrm rot="5400000">
              <a:off x="7988" y="3934"/>
              <a:ext cx="6890" cy="4880"/>
            </a:xfrm>
            <a:prstGeom prst="rect">
              <a:avLst/>
            </a:prstGeom>
            <a:noFill/>
            <a:ln w="28575" cap="sq"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21510" name="图片 3" descr="收费标准"/>
            <p:cNvPicPr>
              <a:picLocks noChangeAspect="1"/>
            </p:cNvPicPr>
            <p:nvPr/>
          </p:nvPicPr>
          <p:blipFill>
            <a:blip r:embed="rId3"/>
            <a:srcRect/>
            <a:stretch>
              <a:fillRect/>
            </a:stretch>
          </p:blipFill>
          <p:spPr bwMode="auto">
            <a:xfrm>
              <a:off x="8993" y="2957"/>
              <a:ext cx="4880" cy="693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to="" calcmode="lin" valueType="num">
                                      <p:cBhvr>
                                        <p:cTn id="7" dur="1" fill="hold"/>
                                        <p:tgtEl>
                                          <p:spTgt spid="1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7" name="组合 16"/>
          <p:cNvGrpSpPr>
            <a:grpSpLocks/>
          </p:cNvGrpSpPr>
          <p:nvPr/>
        </p:nvGrpSpPr>
        <p:grpSpPr bwMode="auto">
          <a:xfrm>
            <a:off x="2092325" y="2274888"/>
            <a:ext cx="2082800" cy="4583112"/>
            <a:chOff x="3295" y="3583"/>
            <a:chExt cx="3280" cy="7217"/>
          </a:xfrm>
        </p:grpSpPr>
        <p:sp>
          <p:nvSpPr>
            <p:cNvPr id="2" name="Rounded Rectangle 49"/>
            <p:cNvSpPr/>
            <p:nvPr/>
          </p:nvSpPr>
          <p:spPr>
            <a:xfrm flipH="1">
              <a:off x="3295" y="3583"/>
              <a:ext cx="3280" cy="1212"/>
            </a:xfrm>
            <a:prstGeom prst="roundRect">
              <a:avLst>
                <a:gd name="adj" fmla="val 10034"/>
              </a:avLst>
            </a:prstGeom>
            <a:solidFill>
              <a:srgbClr val="FCFCFC">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zh-CN" altLang="zh-CN" sz="2400" b="1">
                  <a:solidFill>
                    <a:schemeClr val="bg1"/>
                  </a:solidFill>
                  <a:sym typeface="+mn-ea"/>
                </a:rPr>
                <a:t>权益告知</a:t>
              </a:r>
            </a:p>
          </p:txBody>
        </p:sp>
        <p:cxnSp>
          <p:nvCxnSpPr>
            <p:cNvPr id="22536" name="Straight Connector 54"/>
            <p:cNvCxnSpPr>
              <a:cxnSpLocks noChangeShapeType="1"/>
            </p:cNvCxnSpPr>
            <p:nvPr/>
          </p:nvCxnSpPr>
          <p:spPr bwMode="auto">
            <a:xfrm flipV="1">
              <a:off x="4933" y="5310"/>
              <a:ext cx="0" cy="5490"/>
            </a:xfrm>
            <a:prstGeom prst="line">
              <a:avLst/>
            </a:prstGeom>
            <a:noFill/>
            <a:ln w="12700">
              <a:solidFill>
                <a:srgbClr val="ADBACA"/>
              </a:solidFill>
              <a:miter lim="800000"/>
              <a:headEnd/>
              <a:tailEnd type="oval" w="lg" len="lg"/>
            </a:ln>
          </p:spPr>
        </p:cxnSp>
        <p:sp>
          <p:nvSpPr>
            <p:cNvPr id="8" name="Oval 5"/>
            <p:cNvSpPr/>
            <p:nvPr/>
          </p:nvSpPr>
          <p:spPr>
            <a:xfrm>
              <a:off x="4710" y="5088"/>
              <a:ext cx="450" cy="447"/>
            </a:xfrm>
            <a:prstGeom prst="ellipse">
              <a:avLst/>
            </a:prstGeom>
            <a:noFill/>
            <a:ln w="25400" cap="flat" cmpd="sng" algn="ctr">
              <a:solidFill>
                <a:srgbClr val="ADBACA"/>
              </a:solidFill>
              <a:prstDash val="solid"/>
              <a:miter lim="800000"/>
            </a:ln>
            <a:effectLst/>
          </p:spPr>
          <p:txBody>
            <a:bodyPr anchor="ctr"/>
            <a:lstStyle/>
            <a:p>
              <a:pPr algn="ctr" fontAlgn="auto">
                <a:spcBef>
                  <a:spcPts val="0"/>
                </a:spcBef>
                <a:spcAft>
                  <a:spcPts val="0"/>
                </a:spcAft>
                <a:defRPr/>
              </a:pPr>
              <a:endParaRPr lang="en-US" kern="0">
                <a:ln w="28575" cmpd="sng">
                  <a:solidFill>
                    <a:srgbClr val="000000"/>
                  </a:solidFill>
                </a:ln>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
        <p:nvSpPr>
          <p:cNvPr id="22531" name="文本框 6"/>
          <p:cNvSpPr txBox="1">
            <a:spLocks noChangeArrowheads="1"/>
          </p:cNvSpPr>
          <p:nvPr/>
        </p:nvSpPr>
        <p:spPr bwMode="auto">
          <a:xfrm>
            <a:off x="9094788" y="3244850"/>
            <a:ext cx="2665412" cy="368300"/>
          </a:xfrm>
          <a:prstGeom prst="rect">
            <a:avLst/>
          </a:prstGeom>
          <a:noFill/>
          <a:ln w="9525">
            <a:noFill/>
            <a:miter lim="800000"/>
            <a:headEnd/>
            <a:tailEnd/>
          </a:ln>
        </p:spPr>
        <p:txBody>
          <a:bodyPr>
            <a:spAutoFit/>
          </a:bodyPr>
          <a:lstStyle/>
          <a:p>
            <a:r>
              <a:rPr lang="zh-CN" altLang="en-US" b="1">
                <a:solidFill>
                  <a:schemeClr val="bg1"/>
                </a:solidFill>
                <a:ea typeface="微软雅黑" pitchFamily="34" charset="-122"/>
              </a:rPr>
              <a:t>尺寸：</a:t>
            </a:r>
            <a:r>
              <a:rPr lang="en-US" altLang="zh-CN" b="1">
                <a:solidFill>
                  <a:schemeClr val="bg1"/>
                </a:solidFill>
                <a:ea typeface="微软雅黑" pitchFamily="34" charset="-122"/>
              </a:rPr>
              <a:t>600</a:t>
            </a:r>
            <a:r>
              <a:rPr lang="zh-CN" altLang="en-US" b="1">
                <a:solidFill>
                  <a:schemeClr val="bg1"/>
                </a:solidFill>
                <a:ea typeface="微软雅黑" pitchFamily="34" charset="-122"/>
              </a:rPr>
              <a:t>mm×</a:t>
            </a:r>
            <a:r>
              <a:rPr lang="en-US" altLang="zh-CN" b="1">
                <a:solidFill>
                  <a:schemeClr val="bg1"/>
                </a:solidFill>
                <a:ea typeface="微软雅黑" pitchFamily="34" charset="-122"/>
              </a:rPr>
              <a:t>900</a:t>
            </a:r>
            <a:r>
              <a:rPr lang="zh-CN" altLang="en-US" b="1">
                <a:solidFill>
                  <a:schemeClr val="bg1"/>
                </a:solidFill>
                <a:ea typeface="微软雅黑" pitchFamily="34" charset="-122"/>
              </a:rPr>
              <a:t>mm</a:t>
            </a:r>
          </a:p>
        </p:txBody>
      </p:sp>
      <p:grpSp>
        <p:nvGrpSpPr>
          <p:cNvPr id="5" name="组合 4"/>
          <p:cNvGrpSpPr>
            <a:grpSpLocks/>
          </p:cNvGrpSpPr>
          <p:nvPr/>
        </p:nvGrpSpPr>
        <p:grpSpPr bwMode="auto">
          <a:xfrm>
            <a:off x="5710238" y="1860550"/>
            <a:ext cx="3098800" cy="4375150"/>
            <a:chOff x="8993" y="2929"/>
            <a:chExt cx="4880" cy="6890"/>
          </a:xfrm>
        </p:grpSpPr>
        <p:sp>
          <p:nvSpPr>
            <p:cNvPr id="20" name="矩形 19"/>
            <p:cNvSpPr/>
            <p:nvPr/>
          </p:nvSpPr>
          <p:spPr>
            <a:xfrm rot="5400000">
              <a:off x="7988" y="3934"/>
              <a:ext cx="6890" cy="4880"/>
            </a:xfrm>
            <a:prstGeom prst="rect">
              <a:avLst/>
            </a:prstGeom>
            <a:noFill/>
            <a:ln w="28575" cap="sq"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22534" name="图片 3" descr="1"/>
            <p:cNvPicPr>
              <a:picLocks noChangeAspect="1"/>
            </p:cNvPicPr>
            <p:nvPr/>
          </p:nvPicPr>
          <p:blipFill>
            <a:blip r:embed="rId3"/>
            <a:srcRect/>
            <a:stretch>
              <a:fillRect/>
            </a:stretch>
          </p:blipFill>
          <p:spPr bwMode="auto">
            <a:xfrm>
              <a:off x="8993" y="2929"/>
              <a:ext cx="4880" cy="689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to="" calcmode="lin" valueType="num">
                                      <p:cBhvr>
                                        <p:cTn id="7" dur="1" fill="hold"/>
                                        <p:tgtEl>
                                          <p:spTgt spid="1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7" name="组合 16"/>
          <p:cNvGrpSpPr>
            <a:grpSpLocks/>
          </p:cNvGrpSpPr>
          <p:nvPr/>
        </p:nvGrpSpPr>
        <p:grpSpPr bwMode="auto">
          <a:xfrm>
            <a:off x="2092325" y="2274888"/>
            <a:ext cx="2082800" cy="4583112"/>
            <a:chOff x="3295" y="3583"/>
            <a:chExt cx="3280" cy="7217"/>
          </a:xfrm>
        </p:grpSpPr>
        <p:sp>
          <p:nvSpPr>
            <p:cNvPr id="2" name="Rounded Rectangle 49"/>
            <p:cNvSpPr/>
            <p:nvPr/>
          </p:nvSpPr>
          <p:spPr>
            <a:xfrm flipH="1">
              <a:off x="3295" y="3583"/>
              <a:ext cx="3280" cy="1212"/>
            </a:xfrm>
            <a:prstGeom prst="roundRect">
              <a:avLst>
                <a:gd name="adj" fmla="val 10034"/>
              </a:avLst>
            </a:prstGeom>
            <a:solidFill>
              <a:srgbClr val="FCFCFC">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zh-CN" altLang="en-US" sz="2400" b="1">
                  <a:solidFill>
                    <a:schemeClr val="bg1"/>
                  </a:solidFill>
                  <a:sym typeface="+mn-ea"/>
                </a:rPr>
                <a:t>投诉电话</a:t>
              </a:r>
            </a:p>
          </p:txBody>
        </p:sp>
        <p:cxnSp>
          <p:nvCxnSpPr>
            <p:cNvPr id="23560" name="Straight Connector 54"/>
            <p:cNvCxnSpPr>
              <a:cxnSpLocks noChangeShapeType="1"/>
            </p:cNvCxnSpPr>
            <p:nvPr/>
          </p:nvCxnSpPr>
          <p:spPr bwMode="auto">
            <a:xfrm flipV="1">
              <a:off x="4933" y="5310"/>
              <a:ext cx="0" cy="5490"/>
            </a:xfrm>
            <a:prstGeom prst="line">
              <a:avLst/>
            </a:prstGeom>
            <a:noFill/>
            <a:ln w="12700">
              <a:solidFill>
                <a:srgbClr val="ADBACA"/>
              </a:solidFill>
              <a:miter lim="800000"/>
              <a:headEnd/>
              <a:tailEnd type="oval" w="lg" len="lg"/>
            </a:ln>
          </p:spPr>
        </p:cxnSp>
        <p:sp>
          <p:nvSpPr>
            <p:cNvPr id="8" name="Oval 5"/>
            <p:cNvSpPr/>
            <p:nvPr/>
          </p:nvSpPr>
          <p:spPr>
            <a:xfrm>
              <a:off x="4710" y="5088"/>
              <a:ext cx="450" cy="447"/>
            </a:xfrm>
            <a:prstGeom prst="ellipse">
              <a:avLst/>
            </a:prstGeom>
            <a:noFill/>
            <a:ln w="25400" cap="flat" cmpd="sng" algn="ctr">
              <a:solidFill>
                <a:srgbClr val="ADBACA"/>
              </a:solidFill>
              <a:prstDash val="solid"/>
              <a:miter lim="800000"/>
            </a:ln>
            <a:effectLst/>
          </p:spPr>
          <p:txBody>
            <a:bodyPr anchor="ctr"/>
            <a:lstStyle/>
            <a:p>
              <a:pPr algn="ctr" fontAlgn="auto">
                <a:spcBef>
                  <a:spcPts val="0"/>
                </a:spcBef>
                <a:spcAft>
                  <a:spcPts val="0"/>
                </a:spcAft>
                <a:defRPr/>
              </a:pPr>
              <a:endParaRPr lang="en-US" kern="0">
                <a:ln w="28575" cmpd="sng">
                  <a:solidFill>
                    <a:srgbClr val="000000"/>
                  </a:solidFill>
                </a:ln>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
        <p:nvSpPr>
          <p:cNvPr id="23555" name="文本框 6"/>
          <p:cNvSpPr txBox="1">
            <a:spLocks noChangeArrowheads="1"/>
          </p:cNvSpPr>
          <p:nvPr/>
        </p:nvSpPr>
        <p:spPr bwMode="auto">
          <a:xfrm>
            <a:off x="9094788" y="3244850"/>
            <a:ext cx="2665412" cy="368300"/>
          </a:xfrm>
          <a:prstGeom prst="rect">
            <a:avLst/>
          </a:prstGeom>
          <a:noFill/>
          <a:ln w="9525">
            <a:noFill/>
            <a:miter lim="800000"/>
            <a:headEnd/>
            <a:tailEnd/>
          </a:ln>
        </p:spPr>
        <p:txBody>
          <a:bodyPr>
            <a:spAutoFit/>
          </a:bodyPr>
          <a:lstStyle/>
          <a:p>
            <a:r>
              <a:rPr lang="zh-CN" altLang="en-US" b="1">
                <a:solidFill>
                  <a:schemeClr val="bg1"/>
                </a:solidFill>
                <a:ea typeface="微软雅黑" pitchFamily="34" charset="-122"/>
              </a:rPr>
              <a:t>尺寸：</a:t>
            </a:r>
            <a:r>
              <a:rPr lang="en-US" altLang="zh-CN" b="1">
                <a:solidFill>
                  <a:schemeClr val="bg1"/>
                </a:solidFill>
                <a:ea typeface="微软雅黑" pitchFamily="34" charset="-122"/>
              </a:rPr>
              <a:t>600</a:t>
            </a:r>
            <a:r>
              <a:rPr lang="zh-CN" altLang="en-US" b="1">
                <a:solidFill>
                  <a:schemeClr val="bg1"/>
                </a:solidFill>
                <a:ea typeface="微软雅黑" pitchFamily="34" charset="-122"/>
              </a:rPr>
              <a:t>mm×</a:t>
            </a:r>
            <a:r>
              <a:rPr lang="en-US" altLang="zh-CN" b="1">
                <a:solidFill>
                  <a:schemeClr val="bg1"/>
                </a:solidFill>
                <a:ea typeface="微软雅黑" pitchFamily="34" charset="-122"/>
              </a:rPr>
              <a:t>900</a:t>
            </a:r>
            <a:r>
              <a:rPr lang="zh-CN" altLang="en-US" b="1">
                <a:solidFill>
                  <a:schemeClr val="bg1"/>
                </a:solidFill>
                <a:ea typeface="微软雅黑" pitchFamily="34" charset="-122"/>
              </a:rPr>
              <a:t>mm</a:t>
            </a:r>
          </a:p>
        </p:txBody>
      </p:sp>
      <p:grpSp>
        <p:nvGrpSpPr>
          <p:cNvPr id="5" name="组合 4"/>
          <p:cNvGrpSpPr>
            <a:grpSpLocks/>
          </p:cNvGrpSpPr>
          <p:nvPr/>
        </p:nvGrpSpPr>
        <p:grpSpPr bwMode="auto">
          <a:xfrm>
            <a:off x="5710238" y="1860550"/>
            <a:ext cx="3098800" cy="4400550"/>
            <a:chOff x="8993" y="2929"/>
            <a:chExt cx="4880" cy="6930"/>
          </a:xfrm>
        </p:grpSpPr>
        <p:sp>
          <p:nvSpPr>
            <p:cNvPr id="20" name="矩形 19"/>
            <p:cNvSpPr/>
            <p:nvPr/>
          </p:nvSpPr>
          <p:spPr>
            <a:xfrm rot="5400000">
              <a:off x="7988" y="3934"/>
              <a:ext cx="6890" cy="4880"/>
            </a:xfrm>
            <a:prstGeom prst="rect">
              <a:avLst/>
            </a:prstGeom>
            <a:noFill/>
            <a:ln w="28575" cap="sq"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23558" name="图片 3" descr="7"/>
            <p:cNvPicPr>
              <a:picLocks noChangeAspect="1"/>
            </p:cNvPicPr>
            <p:nvPr/>
          </p:nvPicPr>
          <p:blipFill>
            <a:blip r:embed="rId3"/>
            <a:srcRect/>
            <a:stretch>
              <a:fillRect/>
            </a:stretch>
          </p:blipFill>
          <p:spPr bwMode="auto">
            <a:xfrm>
              <a:off x="8993" y="2929"/>
              <a:ext cx="4880" cy="693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to="" calcmode="lin" valueType="num">
                                      <p:cBhvr>
                                        <p:cTn id="7" dur="1" fill="hold"/>
                                        <p:tgtEl>
                                          <p:spTgt spid="1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7" name="组合 16"/>
          <p:cNvGrpSpPr>
            <a:grpSpLocks/>
          </p:cNvGrpSpPr>
          <p:nvPr/>
        </p:nvGrpSpPr>
        <p:grpSpPr bwMode="auto">
          <a:xfrm>
            <a:off x="2092325" y="2274888"/>
            <a:ext cx="2082800" cy="4583112"/>
            <a:chOff x="3295" y="3583"/>
            <a:chExt cx="3280" cy="7217"/>
          </a:xfrm>
        </p:grpSpPr>
        <p:sp>
          <p:nvSpPr>
            <p:cNvPr id="2" name="Rounded Rectangle 49"/>
            <p:cNvSpPr/>
            <p:nvPr/>
          </p:nvSpPr>
          <p:spPr>
            <a:xfrm flipH="1">
              <a:off x="3295" y="3583"/>
              <a:ext cx="3280" cy="1212"/>
            </a:xfrm>
            <a:prstGeom prst="roundRect">
              <a:avLst>
                <a:gd name="adj" fmla="val 10034"/>
              </a:avLst>
            </a:prstGeom>
            <a:solidFill>
              <a:srgbClr val="FCFCFC">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zh-CN" altLang="zh-CN" sz="2400" b="1">
                  <a:solidFill>
                    <a:schemeClr val="bg1"/>
                  </a:solidFill>
                  <a:sym typeface="+mn-ea"/>
                </a:rPr>
                <a:t>资金监管</a:t>
              </a:r>
            </a:p>
          </p:txBody>
        </p:sp>
        <p:cxnSp>
          <p:nvCxnSpPr>
            <p:cNvPr id="24584" name="Straight Connector 54"/>
            <p:cNvCxnSpPr>
              <a:cxnSpLocks noChangeShapeType="1"/>
            </p:cNvCxnSpPr>
            <p:nvPr/>
          </p:nvCxnSpPr>
          <p:spPr bwMode="auto">
            <a:xfrm flipV="1">
              <a:off x="4933" y="5310"/>
              <a:ext cx="0" cy="5490"/>
            </a:xfrm>
            <a:prstGeom prst="line">
              <a:avLst/>
            </a:prstGeom>
            <a:noFill/>
            <a:ln w="12700">
              <a:solidFill>
                <a:srgbClr val="ADBACA"/>
              </a:solidFill>
              <a:miter lim="800000"/>
              <a:headEnd/>
              <a:tailEnd type="oval" w="lg" len="lg"/>
            </a:ln>
          </p:spPr>
        </p:cxnSp>
        <p:sp>
          <p:nvSpPr>
            <p:cNvPr id="8" name="Oval 5"/>
            <p:cNvSpPr/>
            <p:nvPr/>
          </p:nvSpPr>
          <p:spPr>
            <a:xfrm>
              <a:off x="4710" y="5088"/>
              <a:ext cx="450" cy="447"/>
            </a:xfrm>
            <a:prstGeom prst="ellipse">
              <a:avLst/>
            </a:prstGeom>
            <a:noFill/>
            <a:ln w="25400" cap="flat" cmpd="sng" algn="ctr">
              <a:solidFill>
                <a:srgbClr val="ADBACA"/>
              </a:solidFill>
              <a:prstDash val="solid"/>
              <a:miter lim="800000"/>
            </a:ln>
            <a:effectLst/>
          </p:spPr>
          <p:txBody>
            <a:bodyPr anchor="ctr"/>
            <a:lstStyle/>
            <a:p>
              <a:pPr algn="ctr" fontAlgn="auto">
                <a:spcBef>
                  <a:spcPts val="0"/>
                </a:spcBef>
                <a:spcAft>
                  <a:spcPts val="0"/>
                </a:spcAft>
                <a:defRPr/>
              </a:pPr>
              <a:endParaRPr lang="en-US" kern="0">
                <a:ln w="28575" cmpd="sng">
                  <a:solidFill>
                    <a:srgbClr val="000000"/>
                  </a:solidFill>
                </a:ln>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
        <p:nvSpPr>
          <p:cNvPr id="24579" name="文本框 6"/>
          <p:cNvSpPr txBox="1">
            <a:spLocks noChangeArrowheads="1"/>
          </p:cNvSpPr>
          <p:nvPr/>
        </p:nvSpPr>
        <p:spPr bwMode="auto">
          <a:xfrm>
            <a:off x="9094788" y="3244850"/>
            <a:ext cx="2665412" cy="368300"/>
          </a:xfrm>
          <a:prstGeom prst="rect">
            <a:avLst/>
          </a:prstGeom>
          <a:noFill/>
          <a:ln w="9525">
            <a:noFill/>
            <a:miter lim="800000"/>
            <a:headEnd/>
            <a:tailEnd/>
          </a:ln>
        </p:spPr>
        <p:txBody>
          <a:bodyPr>
            <a:spAutoFit/>
          </a:bodyPr>
          <a:lstStyle/>
          <a:p>
            <a:r>
              <a:rPr lang="zh-CN" altLang="en-US" b="1">
                <a:solidFill>
                  <a:schemeClr val="bg1"/>
                </a:solidFill>
                <a:ea typeface="微软雅黑" pitchFamily="34" charset="-122"/>
              </a:rPr>
              <a:t>尺寸：</a:t>
            </a:r>
            <a:r>
              <a:rPr lang="en-US" altLang="zh-CN" b="1">
                <a:solidFill>
                  <a:schemeClr val="bg1"/>
                </a:solidFill>
                <a:ea typeface="微软雅黑" pitchFamily="34" charset="-122"/>
              </a:rPr>
              <a:t>600</a:t>
            </a:r>
            <a:r>
              <a:rPr lang="zh-CN" altLang="en-US" b="1">
                <a:solidFill>
                  <a:schemeClr val="bg1"/>
                </a:solidFill>
                <a:ea typeface="微软雅黑" pitchFamily="34" charset="-122"/>
              </a:rPr>
              <a:t>mm×</a:t>
            </a:r>
            <a:r>
              <a:rPr lang="en-US" altLang="zh-CN" b="1">
                <a:solidFill>
                  <a:schemeClr val="bg1"/>
                </a:solidFill>
                <a:ea typeface="微软雅黑" pitchFamily="34" charset="-122"/>
              </a:rPr>
              <a:t>900</a:t>
            </a:r>
            <a:r>
              <a:rPr lang="zh-CN" altLang="en-US" b="1">
                <a:solidFill>
                  <a:schemeClr val="bg1"/>
                </a:solidFill>
                <a:ea typeface="微软雅黑" pitchFamily="34" charset="-122"/>
              </a:rPr>
              <a:t>mm</a:t>
            </a:r>
          </a:p>
        </p:txBody>
      </p:sp>
      <p:grpSp>
        <p:nvGrpSpPr>
          <p:cNvPr id="5" name="组合 4"/>
          <p:cNvGrpSpPr>
            <a:grpSpLocks/>
          </p:cNvGrpSpPr>
          <p:nvPr/>
        </p:nvGrpSpPr>
        <p:grpSpPr bwMode="auto">
          <a:xfrm>
            <a:off x="5740400" y="1844675"/>
            <a:ext cx="3098800" cy="4375150"/>
            <a:chOff x="8993" y="2929"/>
            <a:chExt cx="4880" cy="6890"/>
          </a:xfrm>
        </p:grpSpPr>
        <p:sp>
          <p:nvSpPr>
            <p:cNvPr id="20" name="矩形 19"/>
            <p:cNvSpPr/>
            <p:nvPr/>
          </p:nvSpPr>
          <p:spPr>
            <a:xfrm rot="5400000">
              <a:off x="7988" y="3934"/>
              <a:ext cx="6890" cy="4880"/>
            </a:xfrm>
            <a:prstGeom prst="rect">
              <a:avLst/>
            </a:prstGeom>
            <a:noFill/>
            <a:ln w="28575" cap="sq"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24582" name="图片 3" descr="C:\Users\Administrator\Desktop\fx\2.jpg2"/>
            <p:cNvPicPr>
              <a:picLocks noChangeAspect="1"/>
            </p:cNvPicPr>
            <p:nvPr/>
          </p:nvPicPr>
          <p:blipFill>
            <a:blip r:embed="rId3"/>
            <a:srcRect/>
            <a:stretch>
              <a:fillRect/>
            </a:stretch>
          </p:blipFill>
          <p:spPr bwMode="auto">
            <a:xfrm>
              <a:off x="8993" y="2930"/>
              <a:ext cx="4851" cy="6889"/>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to="" calcmode="lin" valueType="num">
                                      <p:cBhvr>
                                        <p:cTn id="7" dur="1" fill="hold"/>
                                        <p:tgtEl>
                                          <p:spTgt spid="1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7" name="组合 16"/>
          <p:cNvGrpSpPr>
            <a:grpSpLocks/>
          </p:cNvGrpSpPr>
          <p:nvPr/>
        </p:nvGrpSpPr>
        <p:grpSpPr bwMode="auto">
          <a:xfrm>
            <a:off x="88900" y="2205038"/>
            <a:ext cx="2082800" cy="4583112"/>
            <a:chOff x="3295" y="3583"/>
            <a:chExt cx="3280" cy="7217"/>
          </a:xfrm>
        </p:grpSpPr>
        <p:sp>
          <p:nvSpPr>
            <p:cNvPr id="2" name="Rounded Rectangle 49"/>
            <p:cNvSpPr/>
            <p:nvPr/>
          </p:nvSpPr>
          <p:spPr>
            <a:xfrm flipH="1">
              <a:off x="3295" y="3583"/>
              <a:ext cx="3280" cy="1212"/>
            </a:xfrm>
            <a:prstGeom prst="roundRect">
              <a:avLst>
                <a:gd name="adj" fmla="val 10034"/>
              </a:avLst>
            </a:prstGeom>
            <a:solidFill>
              <a:srgbClr val="FCFCFC">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zh-CN" altLang="zh-CN" sz="2400" b="1">
                  <a:solidFill>
                    <a:schemeClr val="bg1"/>
                  </a:solidFill>
                  <a:sym typeface="+mn-ea"/>
                </a:rPr>
                <a:t>买卖合同</a:t>
              </a:r>
            </a:p>
          </p:txBody>
        </p:sp>
        <p:cxnSp>
          <p:nvCxnSpPr>
            <p:cNvPr id="25625" name="Straight Connector 54"/>
            <p:cNvCxnSpPr>
              <a:cxnSpLocks noChangeShapeType="1"/>
            </p:cNvCxnSpPr>
            <p:nvPr/>
          </p:nvCxnSpPr>
          <p:spPr bwMode="auto">
            <a:xfrm flipV="1">
              <a:off x="4933" y="5310"/>
              <a:ext cx="0" cy="5490"/>
            </a:xfrm>
            <a:prstGeom prst="line">
              <a:avLst/>
            </a:prstGeom>
            <a:noFill/>
            <a:ln w="12700">
              <a:solidFill>
                <a:srgbClr val="ADBACA"/>
              </a:solidFill>
              <a:miter lim="800000"/>
              <a:headEnd/>
              <a:tailEnd type="oval" w="lg" len="lg"/>
            </a:ln>
          </p:spPr>
        </p:cxnSp>
        <p:sp>
          <p:nvSpPr>
            <p:cNvPr id="8" name="Oval 5"/>
            <p:cNvSpPr/>
            <p:nvPr/>
          </p:nvSpPr>
          <p:spPr>
            <a:xfrm>
              <a:off x="4710" y="5088"/>
              <a:ext cx="450" cy="447"/>
            </a:xfrm>
            <a:prstGeom prst="ellipse">
              <a:avLst/>
            </a:prstGeom>
            <a:noFill/>
            <a:ln w="25400" cap="flat" cmpd="sng" algn="ctr">
              <a:solidFill>
                <a:srgbClr val="ADBACA"/>
              </a:solidFill>
              <a:prstDash val="solid"/>
              <a:miter lim="800000"/>
            </a:ln>
            <a:effectLst/>
          </p:spPr>
          <p:txBody>
            <a:bodyPr anchor="ctr"/>
            <a:lstStyle/>
            <a:p>
              <a:pPr algn="ctr" fontAlgn="auto">
                <a:spcBef>
                  <a:spcPts val="0"/>
                </a:spcBef>
                <a:spcAft>
                  <a:spcPts val="0"/>
                </a:spcAft>
                <a:defRPr/>
              </a:pPr>
              <a:endParaRPr lang="en-US" kern="0">
                <a:ln w="28575" cmpd="sng">
                  <a:solidFill>
                    <a:srgbClr val="000000"/>
                  </a:solidFill>
                </a:ln>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
        <p:nvSpPr>
          <p:cNvPr id="20" name="矩形 19"/>
          <p:cNvSpPr/>
          <p:nvPr/>
        </p:nvSpPr>
        <p:spPr>
          <a:xfrm rot="5400000">
            <a:off x="4448969" y="-569118"/>
            <a:ext cx="5233987" cy="9480550"/>
          </a:xfrm>
          <a:prstGeom prst="rect">
            <a:avLst/>
          </a:prstGeom>
          <a:noFill/>
          <a:ln w="28575" cap="sq"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32" name="组合 31"/>
          <p:cNvGrpSpPr>
            <a:grpSpLocks/>
          </p:cNvGrpSpPr>
          <p:nvPr/>
        </p:nvGrpSpPr>
        <p:grpSpPr bwMode="auto">
          <a:xfrm>
            <a:off x="2400300" y="4824413"/>
            <a:ext cx="7935913" cy="1616075"/>
            <a:chOff x="3779" y="8031"/>
            <a:chExt cx="12494" cy="2544"/>
          </a:xfrm>
        </p:grpSpPr>
        <p:pic>
          <p:nvPicPr>
            <p:cNvPr id="25618" name="图片 23" descr="居间合同（售房看房）_00"/>
            <p:cNvPicPr>
              <a:picLocks noChangeAspect="1"/>
            </p:cNvPicPr>
            <p:nvPr/>
          </p:nvPicPr>
          <p:blipFill>
            <a:blip r:embed="rId3"/>
            <a:srcRect/>
            <a:stretch>
              <a:fillRect/>
            </a:stretch>
          </p:blipFill>
          <p:spPr bwMode="auto">
            <a:xfrm>
              <a:off x="3779" y="8045"/>
              <a:ext cx="3559" cy="2514"/>
            </a:xfrm>
            <a:prstGeom prst="rect">
              <a:avLst/>
            </a:prstGeom>
            <a:noFill/>
            <a:ln w="9525">
              <a:noFill/>
              <a:miter lim="800000"/>
              <a:headEnd/>
              <a:tailEnd/>
            </a:ln>
          </p:spPr>
        </p:pic>
        <p:pic>
          <p:nvPicPr>
            <p:cNvPr id="25619" name="图片 24" descr="租房居间易麦屋地产-10000份-打码-上刷胶-100本_00"/>
            <p:cNvPicPr>
              <a:picLocks noChangeAspect="1"/>
            </p:cNvPicPr>
            <p:nvPr/>
          </p:nvPicPr>
          <p:blipFill>
            <a:blip r:embed="rId4"/>
            <a:srcRect/>
            <a:stretch>
              <a:fillRect/>
            </a:stretch>
          </p:blipFill>
          <p:spPr bwMode="auto">
            <a:xfrm>
              <a:off x="7341" y="8045"/>
              <a:ext cx="1776" cy="2515"/>
            </a:xfrm>
            <a:prstGeom prst="rect">
              <a:avLst/>
            </a:prstGeom>
            <a:noFill/>
            <a:ln w="9525">
              <a:noFill/>
              <a:miter lim="800000"/>
              <a:headEnd/>
              <a:tailEnd/>
            </a:ln>
          </p:spPr>
        </p:pic>
        <p:pic>
          <p:nvPicPr>
            <p:cNvPr id="25620" name="图片 25" descr="租赁合同_01"/>
            <p:cNvPicPr>
              <a:picLocks noChangeAspect="1"/>
            </p:cNvPicPr>
            <p:nvPr/>
          </p:nvPicPr>
          <p:blipFill>
            <a:blip r:embed="rId5"/>
            <a:srcRect/>
            <a:stretch>
              <a:fillRect/>
            </a:stretch>
          </p:blipFill>
          <p:spPr bwMode="auto">
            <a:xfrm>
              <a:off x="9104" y="8031"/>
              <a:ext cx="1790" cy="2514"/>
            </a:xfrm>
            <a:prstGeom prst="rect">
              <a:avLst/>
            </a:prstGeom>
            <a:noFill/>
            <a:ln w="9525">
              <a:noFill/>
              <a:miter lim="800000"/>
              <a:headEnd/>
              <a:tailEnd/>
            </a:ln>
          </p:spPr>
        </p:pic>
        <p:pic>
          <p:nvPicPr>
            <p:cNvPr id="25621" name="图片 26" descr="租赁合同_02"/>
            <p:cNvPicPr>
              <a:picLocks noChangeAspect="1"/>
            </p:cNvPicPr>
            <p:nvPr/>
          </p:nvPicPr>
          <p:blipFill>
            <a:blip r:embed="rId6"/>
            <a:srcRect/>
            <a:stretch>
              <a:fillRect/>
            </a:stretch>
          </p:blipFill>
          <p:spPr bwMode="auto">
            <a:xfrm>
              <a:off x="10894" y="8031"/>
              <a:ext cx="1790" cy="2514"/>
            </a:xfrm>
            <a:prstGeom prst="rect">
              <a:avLst/>
            </a:prstGeom>
            <a:noFill/>
            <a:ln w="9525">
              <a:noFill/>
              <a:miter lim="800000"/>
              <a:headEnd/>
              <a:tailEnd/>
            </a:ln>
          </p:spPr>
        </p:pic>
        <p:pic>
          <p:nvPicPr>
            <p:cNvPr id="25622" name="图片 27" descr="租赁合同_03"/>
            <p:cNvPicPr>
              <a:picLocks noChangeAspect="1"/>
            </p:cNvPicPr>
            <p:nvPr/>
          </p:nvPicPr>
          <p:blipFill>
            <a:blip r:embed="rId7"/>
            <a:srcRect/>
            <a:stretch>
              <a:fillRect/>
            </a:stretch>
          </p:blipFill>
          <p:spPr bwMode="auto">
            <a:xfrm>
              <a:off x="12684" y="8061"/>
              <a:ext cx="1790" cy="2514"/>
            </a:xfrm>
            <a:prstGeom prst="rect">
              <a:avLst/>
            </a:prstGeom>
            <a:noFill/>
            <a:ln w="9525">
              <a:noFill/>
              <a:miter lim="800000"/>
              <a:headEnd/>
              <a:tailEnd/>
            </a:ln>
          </p:spPr>
        </p:pic>
        <p:pic>
          <p:nvPicPr>
            <p:cNvPr id="25623" name="图片 28" descr="租赁合同_04"/>
            <p:cNvPicPr>
              <a:picLocks noChangeAspect="1"/>
            </p:cNvPicPr>
            <p:nvPr/>
          </p:nvPicPr>
          <p:blipFill>
            <a:blip r:embed="rId8"/>
            <a:srcRect/>
            <a:stretch>
              <a:fillRect/>
            </a:stretch>
          </p:blipFill>
          <p:spPr bwMode="auto">
            <a:xfrm>
              <a:off x="14483" y="8031"/>
              <a:ext cx="1790" cy="2514"/>
            </a:xfrm>
            <a:prstGeom prst="rect">
              <a:avLst/>
            </a:prstGeom>
            <a:noFill/>
            <a:ln w="9525">
              <a:noFill/>
              <a:miter lim="800000"/>
              <a:headEnd/>
              <a:tailEnd/>
            </a:ln>
          </p:spPr>
        </p:pic>
      </p:grpSp>
      <p:sp>
        <p:nvSpPr>
          <p:cNvPr id="30" name="Rounded Rectangle 49"/>
          <p:cNvSpPr/>
          <p:nvPr/>
        </p:nvSpPr>
        <p:spPr>
          <a:xfrm flipH="1">
            <a:off x="87313" y="5045075"/>
            <a:ext cx="2082800" cy="769938"/>
          </a:xfrm>
          <a:prstGeom prst="roundRect">
            <a:avLst>
              <a:gd name="adj" fmla="val 10034"/>
            </a:avLst>
          </a:prstGeom>
          <a:solidFill>
            <a:srgbClr val="FCFCFC">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zh-CN" altLang="zh-CN" sz="2400" b="1">
                <a:solidFill>
                  <a:schemeClr val="bg1"/>
                </a:solidFill>
                <a:sym typeface="+mn-ea"/>
              </a:rPr>
              <a:t>租赁合同</a:t>
            </a:r>
          </a:p>
        </p:txBody>
      </p:sp>
      <p:sp>
        <p:nvSpPr>
          <p:cNvPr id="25606" name="文本框 8"/>
          <p:cNvSpPr txBox="1">
            <a:spLocks noChangeArrowheads="1"/>
          </p:cNvSpPr>
          <p:nvPr/>
        </p:nvSpPr>
        <p:spPr bwMode="auto">
          <a:xfrm>
            <a:off x="2400300" y="882650"/>
            <a:ext cx="6143625" cy="520700"/>
          </a:xfrm>
          <a:prstGeom prst="rect">
            <a:avLst/>
          </a:prstGeom>
          <a:noFill/>
          <a:ln w="9525">
            <a:noFill/>
            <a:miter lim="800000"/>
            <a:headEnd/>
            <a:tailEnd/>
          </a:ln>
        </p:spPr>
        <p:txBody>
          <a:bodyPr>
            <a:spAutoFit/>
          </a:bodyPr>
          <a:lstStyle/>
          <a:p>
            <a:pPr algn="dist"/>
            <a:r>
              <a:rPr lang="zh-CN" altLang="en-US" sz="2800" b="1">
                <a:solidFill>
                  <a:schemeClr val="bg1"/>
                </a:solidFill>
                <a:ea typeface="微软雅黑" pitchFamily="34" charset="-122"/>
              </a:rPr>
              <a:t>银川市房地产中介机构从业公示模板</a:t>
            </a:r>
          </a:p>
        </p:txBody>
      </p:sp>
      <p:grpSp>
        <p:nvGrpSpPr>
          <p:cNvPr id="16" name="组合 15"/>
          <p:cNvGrpSpPr>
            <a:grpSpLocks/>
          </p:cNvGrpSpPr>
          <p:nvPr/>
        </p:nvGrpSpPr>
        <p:grpSpPr bwMode="auto">
          <a:xfrm>
            <a:off x="2414588" y="1187450"/>
            <a:ext cx="9467850" cy="3598863"/>
            <a:chOff x="3683" y="1869"/>
            <a:chExt cx="14909" cy="5668"/>
          </a:xfrm>
        </p:grpSpPr>
        <p:sp>
          <p:nvSpPr>
            <p:cNvPr id="25608" name="文本框 38"/>
            <p:cNvSpPr txBox="1">
              <a:spLocks noChangeArrowheads="1"/>
            </p:cNvSpPr>
            <p:nvPr/>
          </p:nvSpPr>
          <p:spPr bwMode="auto">
            <a:xfrm>
              <a:off x="14062" y="1869"/>
              <a:ext cx="4530" cy="580"/>
            </a:xfrm>
            <a:prstGeom prst="rect">
              <a:avLst/>
            </a:prstGeom>
            <a:noFill/>
            <a:ln w="9525">
              <a:noFill/>
              <a:miter lim="800000"/>
              <a:headEnd/>
              <a:tailEnd/>
            </a:ln>
          </p:spPr>
          <p:txBody>
            <a:bodyPr>
              <a:spAutoFit/>
            </a:bodyPr>
            <a:lstStyle/>
            <a:p>
              <a:r>
                <a:rPr lang="zh-CN" altLang="en-US" b="1">
                  <a:solidFill>
                    <a:schemeClr val="bg1"/>
                  </a:solidFill>
                  <a:ea typeface="微软雅黑" pitchFamily="34" charset="-122"/>
                </a:rPr>
                <a:t>尺寸：</a:t>
              </a:r>
              <a:r>
                <a:rPr lang="en-US" altLang="zh-CN" b="1">
                  <a:solidFill>
                    <a:schemeClr val="bg1"/>
                  </a:solidFill>
                  <a:ea typeface="微软雅黑" pitchFamily="34" charset="-122"/>
                </a:rPr>
                <a:t>1700</a:t>
              </a:r>
              <a:r>
                <a:rPr lang="zh-CN" altLang="en-US" b="1">
                  <a:solidFill>
                    <a:schemeClr val="bg1"/>
                  </a:solidFill>
                  <a:ea typeface="微软雅黑" pitchFamily="34" charset="-122"/>
                </a:rPr>
                <a:t>mm×</a:t>
              </a:r>
              <a:r>
                <a:rPr lang="en-US" altLang="zh-CN" b="1">
                  <a:solidFill>
                    <a:schemeClr val="bg1"/>
                  </a:solidFill>
                  <a:ea typeface="微软雅黑" pitchFamily="34" charset="-122"/>
                </a:rPr>
                <a:t>600</a:t>
              </a:r>
              <a:r>
                <a:rPr lang="zh-CN" altLang="en-US" b="1">
                  <a:solidFill>
                    <a:schemeClr val="bg1"/>
                  </a:solidFill>
                  <a:ea typeface="微软雅黑" pitchFamily="34" charset="-122"/>
                </a:rPr>
                <a:t>mm</a:t>
              </a:r>
            </a:p>
          </p:txBody>
        </p:sp>
        <p:pic>
          <p:nvPicPr>
            <p:cNvPr id="25609" name="图片 4" descr="银川市房地产经纪服务合同2015_01"/>
            <p:cNvPicPr>
              <a:picLocks noChangeAspect="1"/>
            </p:cNvPicPr>
            <p:nvPr/>
          </p:nvPicPr>
          <p:blipFill>
            <a:blip r:embed="rId9"/>
            <a:srcRect/>
            <a:stretch>
              <a:fillRect/>
            </a:stretch>
          </p:blipFill>
          <p:spPr bwMode="auto">
            <a:xfrm>
              <a:off x="3683" y="2493"/>
              <a:ext cx="1750" cy="2475"/>
            </a:xfrm>
            <a:prstGeom prst="rect">
              <a:avLst/>
            </a:prstGeom>
            <a:noFill/>
            <a:ln w="9525">
              <a:noFill/>
              <a:miter lim="800000"/>
              <a:headEnd/>
              <a:tailEnd/>
            </a:ln>
          </p:spPr>
        </p:pic>
        <p:pic>
          <p:nvPicPr>
            <p:cNvPr id="25610" name="图片 5" descr="银川市房地产经纪服务合同2015_02"/>
            <p:cNvPicPr>
              <a:picLocks noChangeAspect="1"/>
            </p:cNvPicPr>
            <p:nvPr/>
          </p:nvPicPr>
          <p:blipFill>
            <a:blip r:embed="rId10"/>
            <a:srcRect/>
            <a:stretch>
              <a:fillRect/>
            </a:stretch>
          </p:blipFill>
          <p:spPr bwMode="auto">
            <a:xfrm>
              <a:off x="5434" y="2515"/>
              <a:ext cx="1750" cy="2475"/>
            </a:xfrm>
            <a:prstGeom prst="rect">
              <a:avLst/>
            </a:prstGeom>
            <a:noFill/>
            <a:ln w="9525">
              <a:noFill/>
              <a:miter lim="800000"/>
              <a:headEnd/>
              <a:tailEnd/>
            </a:ln>
          </p:spPr>
        </p:pic>
        <p:pic>
          <p:nvPicPr>
            <p:cNvPr id="25611" name="图片 6" descr="银川市房地产经纪服务合同2015_03"/>
            <p:cNvPicPr>
              <a:picLocks noChangeAspect="1"/>
            </p:cNvPicPr>
            <p:nvPr/>
          </p:nvPicPr>
          <p:blipFill>
            <a:blip r:embed="rId11"/>
            <a:srcRect/>
            <a:stretch>
              <a:fillRect/>
            </a:stretch>
          </p:blipFill>
          <p:spPr bwMode="auto">
            <a:xfrm>
              <a:off x="7185" y="2515"/>
              <a:ext cx="1750" cy="2475"/>
            </a:xfrm>
            <a:prstGeom prst="rect">
              <a:avLst/>
            </a:prstGeom>
            <a:noFill/>
            <a:ln w="9525">
              <a:noFill/>
              <a:miter lim="800000"/>
              <a:headEnd/>
              <a:tailEnd/>
            </a:ln>
          </p:spPr>
        </p:pic>
        <p:pic>
          <p:nvPicPr>
            <p:cNvPr id="25612" name="图片 9" descr="银川市房地产经纪服务合同2015_04"/>
            <p:cNvPicPr>
              <a:picLocks noChangeAspect="1"/>
            </p:cNvPicPr>
            <p:nvPr/>
          </p:nvPicPr>
          <p:blipFill>
            <a:blip r:embed="rId12"/>
            <a:srcRect/>
            <a:stretch>
              <a:fillRect/>
            </a:stretch>
          </p:blipFill>
          <p:spPr bwMode="auto">
            <a:xfrm>
              <a:off x="8936" y="2515"/>
              <a:ext cx="1750" cy="2475"/>
            </a:xfrm>
            <a:prstGeom prst="rect">
              <a:avLst/>
            </a:prstGeom>
            <a:noFill/>
            <a:ln w="9525">
              <a:noFill/>
              <a:miter lim="800000"/>
              <a:headEnd/>
              <a:tailEnd/>
            </a:ln>
          </p:spPr>
        </p:pic>
        <p:pic>
          <p:nvPicPr>
            <p:cNvPr id="25613" name="图片 10" descr="银川市房地产经纪服务合同2015_05"/>
            <p:cNvPicPr>
              <a:picLocks noChangeAspect="1"/>
            </p:cNvPicPr>
            <p:nvPr/>
          </p:nvPicPr>
          <p:blipFill>
            <a:blip r:embed="rId13"/>
            <a:srcRect/>
            <a:stretch>
              <a:fillRect/>
            </a:stretch>
          </p:blipFill>
          <p:spPr bwMode="auto">
            <a:xfrm>
              <a:off x="10687" y="2493"/>
              <a:ext cx="1750" cy="2475"/>
            </a:xfrm>
            <a:prstGeom prst="rect">
              <a:avLst/>
            </a:prstGeom>
            <a:noFill/>
            <a:ln w="9525">
              <a:noFill/>
              <a:miter lim="800000"/>
              <a:headEnd/>
              <a:tailEnd/>
            </a:ln>
          </p:spPr>
        </p:pic>
        <p:pic>
          <p:nvPicPr>
            <p:cNvPr id="25614" name="图片 11" descr="银川市房地产经纪服务合同2015_06"/>
            <p:cNvPicPr>
              <a:picLocks noChangeAspect="1"/>
            </p:cNvPicPr>
            <p:nvPr/>
          </p:nvPicPr>
          <p:blipFill>
            <a:blip r:embed="rId14"/>
            <a:srcRect/>
            <a:stretch>
              <a:fillRect/>
            </a:stretch>
          </p:blipFill>
          <p:spPr bwMode="auto">
            <a:xfrm>
              <a:off x="12438" y="2493"/>
              <a:ext cx="1750" cy="2475"/>
            </a:xfrm>
            <a:prstGeom prst="rect">
              <a:avLst/>
            </a:prstGeom>
            <a:noFill/>
            <a:ln w="9525">
              <a:noFill/>
              <a:miter lim="800000"/>
              <a:headEnd/>
              <a:tailEnd/>
            </a:ln>
          </p:spPr>
        </p:pic>
        <p:pic>
          <p:nvPicPr>
            <p:cNvPr id="25615" name="图片 12" descr="银川市房地产经纪服务合同2015_07"/>
            <p:cNvPicPr>
              <a:picLocks noChangeAspect="1"/>
            </p:cNvPicPr>
            <p:nvPr/>
          </p:nvPicPr>
          <p:blipFill>
            <a:blip r:embed="rId15"/>
            <a:srcRect/>
            <a:stretch>
              <a:fillRect/>
            </a:stretch>
          </p:blipFill>
          <p:spPr bwMode="auto">
            <a:xfrm>
              <a:off x="14189" y="2515"/>
              <a:ext cx="1750" cy="2475"/>
            </a:xfrm>
            <a:prstGeom prst="rect">
              <a:avLst/>
            </a:prstGeom>
            <a:noFill/>
            <a:ln w="9525">
              <a:noFill/>
              <a:miter lim="800000"/>
              <a:headEnd/>
              <a:tailEnd/>
            </a:ln>
          </p:spPr>
        </p:pic>
        <p:pic>
          <p:nvPicPr>
            <p:cNvPr id="25616" name="图片 13" descr="银川市房地产经纪服务合同2015_08"/>
            <p:cNvPicPr>
              <a:picLocks noChangeAspect="1"/>
            </p:cNvPicPr>
            <p:nvPr/>
          </p:nvPicPr>
          <p:blipFill>
            <a:blip r:embed="rId16"/>
            <a:srcRect/>
            <a:stretch>
              <a:fillRect/>
            </a:stretch>
          </p:blipFill>
          <p:spPr bwMode="auto">
            <a:xfrm>
              <a:off x="15940" y="2493"/>
              <a:ext cx="1750" cy="2475"/>
            </a:xfrm>
            <a:prstGeom prst="rect">
              <a:avLst/>
            </a:prstGeom>
            <a:noFill/>
            <a:ln w="9525">
              <a:noFill/>
              <a:miter lim="800000"/>
              <a:headEnd/>
              <a:tailEnd/>
            </a:ln>
          </p:spPr>
        </p:pic>
        <p:pic>
          <p:nvPicPr>
            <p:cNvPr id="25617" name="图片 14" descr="银川市房地产经纪服务合同2015_09"/>
            <p:cNvPicPr>
              <a:picLocks noChangeAspect="1"/>
            </p:cNvPicPr>
            <p:nvPr/>
          </p:nvPicPr>
          <p:blipFill>
            <a:blip r:embed="rId17"/>
            <a:srcRect/>
            <a:stretch>
              <a:fillRect/>
            </a:stretch>
          </p:blipFill>
          <p:spPr bwMode="auto">
            <a:xfrm>
              <a:off x="3749" y="5063"/>
              <a:ext cx="1750" cy="2475"/>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to="" calcmode="lin" valueType="num">
                                      <p:cBhvr>
                                        <p:cTn id="7" dur="1" fill="hold"/>
                                        <p:tgtEl>
                                          <p:spTgt spid="1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to="" calcmode="lin" valueType="num">
                                      <p:cBhvr>
                                        <p:cTn id="12" dur="1" fill="hold"/>
                                        <p:tgtEl>
                                          <p:spTgt spid="1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to="" calcmode="lin" valueType="num">
                                      <p:cBhvr>
                                        <p:cTn id="17" dur="1" fill="hold"/>
                                        <p:tgtEl>
                                          <p:spTgt spid="30"/>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 to="" calcmode="lin" valueType="num">
                                      <p:cBhvr>
                                        <p:cTn id="22" dur="1" fill="hold"/>
                                        <p:tgtEl>
                                          <p:spTgt spid="3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626" name="文本框 3"/>
          <p:cNvSpPr txBox="1">
            <a:spLocks noChangeArrowheads="1"/>
          </p:cNvSpPr>
          <p:nvPr/>
        </p:nvSpPr>
        <p:spPr bwMode="auto">
          <a:xfrm>
            <a:off x="682625" y="511175"/>
            <a:ext cx="11020425" cy="1198563"/>
          </a:xfrm>
          <a:prstGeom prst="rect">
            <a:avLst/>
          </a:prstGeom>
          <a:noFill/>
          <a:ln w="9525">
            <a:noFill/>
            <a:miter lim="800000"/>
            <a:headEnd/>
            <a:tailEnd/>
          </a:ln>
        </p:spPr>
        <p:txBody>
          <a:bodyPr>
            <a:spAutoFit/>
          </a:bodyPr>
          <a:lstStyle/>
          <a:p>
            <a:pPr>
              <a:lnSpc>
                <a:spcPct val="150000"/>
              </a:lnSpc>
            </a:pPr>
            <a:r>
              <a:rPr lang="en-US" altLang="zh-CN" sz="2400" b="1">
                <a:solidFill>
                  <a:schemeClr val="bg1"/>
                </a:solidFill>
                <a:ea typeface="微软雅黑" pitchFamily="34" charset="-122"/>
              </a:rPr>
              <a:t>      </a:t>
            </a:r>
            <a:r>
              <a:rPr lang="zh-CN" altLang="en-US" sz="2400" b="1">
                <a:solidFill>
                  <a:srgbClr val="FF0000"/>
                </a:solidFill>
                <a:ea typeface="微软雅黑" pitchFamily="34" charset="-122"/>
              </a:rPr>
              <a:t>银川市住房与城乡建设局提醒您：</a:t>
            </a:r>
            <a:endParaRPr lang="zh-CN" altLang="en-US" sz="2400" b="1">
              <a:solidFill>
                <a:schemeClr val="bg1"/>
              </a:solidFill>
              <a:ea typeface="微软雅黑" pitchFamily="34" charset="-122"/>
            </a:endParaRPr>
          </a:p>
          <a:p>
            <a:pPr>
              <a:lnSpc>
                <a:spcPct val="150000"/>
              </a:lnSpc>
            </a:pPr>
            <a:r>
              <a:rPr lang="zh-CN" altLang="en-US" sz="2400" b="1">
                <a:solidFill>
                  <a:schemeClr val="bg1"/>
                </a:solidFill>
                <a:ea typeface="微软雅黑" pitchFamily="34" charset="-122"/>
              </a:rPr>
              <a:t>                                                 为您提供免费资金监管帐户</a:t>
            </a:r>
          </a:p>
        </p:txBody>
      </p:sp>
      <p:sp>
        <p:nvSpPr>
          <p:cNvPr id="26627" name="文本框 4"/>
          <p:cNvSpPr txBox="1">
            <a:spLocks noChangeArrowheads="1"/>
          </p:cNvSpPr>
          <p:nvPr/>
        </p:nvSpPr>
        <p:spPr bwMode="auto">
          <a:xfrm>
            <a:off x="1266825" y="1843088"/>
            <a:ext cx="10436225" cy="3495675"/>
          </a:xfrm>
          <a:prstGeom prst="rect">
            <a:avLst/>
          </a:prstGeom>
          <a:noFill/>
          <a:ln w="9525">
            <a:noFill/>
            <a:miter lim="800000"/>
            <a:headEnd/>
            <a:tailEnd/>
          </a:ln>
        </p:spPr>
        <p:txBody>
          <a:bodyPr>
            <a:spAutoFit/>
          </a:bodyPr>
          <a:lstStyle/>
          <a:p>
            <a:pPr>
              <a:lnSpc>
                <a:spcPct val="200000"/>
              </a:lnSpc>
            </a:pPr>
            <a:r>
              <a:rPr lang="zh-CN" altLang="en-US" sz="1400">
                <a:solidFill>
                  <a:schemeClr val="bg1"/>
                </a:solidFill>
                <a:latin typeface="仿宋" pitchFamily="49" charset="-122"/>
                <a:ea typeface="仿宋" pitchFamily="49" charset="-122"/>
              </a:rPr>
              <a:t>1：如何选择中介公司？</a:t>
            </a:r>
          </a:p>
          <a:p>
            <a:r>
              <a:rPr lang="zh-CN" altLang="en-US" sz="1400">
                <a:solidFill>
                  <a:schemeClr val="bg1"/>
                </a:solidFill>
                <a:latin typeface="仿宋" pitchFamily="49" charset="-122"/>
                <a:ea typeface="仿宋" pitchFamily="49" charset="-122"/>
              </a:rPr>
              <a:t>通过中介找房，首先看机构营业场所的公示材料是否齐全，包括营业执照；税务登记证；经营场所的租赁证明或产权证明；房产、物价主管部门核发的机构备案证明、收费许可证；查看机构从业人员的《银川市房地产行业专业人员岗位资格证》。</a:t>
            </a:r>
          </a:p>
          <a:p>
            <a:r>
              <a:rPr lang="zh-CN" altLang="en-US" sz="1400">
                <a:solidFill>
                  <a:schemeClr val="bg1"/>
                </a:solidFill>
                <a:latin typeface="仿宋" pitchFamily="49" charset="-122"/>
                <a:ea typeface="仿宋" pitchFamily="49" charset="-122"/>
              </a:rPr>
              <a:t>2：如何现场查看房屋？</a:t>
            </a:r>
          </a:p>
          <a:p>
            <a:r>
              <a:rPr lang="zh-CN" altLang="en-US" sz="1400">
                <a:solidFill>
                  <a:schemeClr val="bg1"/>
                </a:solidFill>
                <a:latin typeface="仿宋" pitchFamily="49" charset="-122"/>
                <a:ea typeface="仿宋" pitchFamily="49" charset="-122"/>
              </a:rPr>
              <a:t>    购房人在购房时要仔细查看房屋现状，详细了解购买的房子建筑年代、土地使用期限及是否存在欠费等情况。</a:t>
            </a:r>
          </a:p>
          <a:p>
            <a:r>
              <a:rPr lang="zh-CN" altLang="en-US" sz="1400">
                <a:solidFill>
                  <a:schemeClr val="bg1"/>
                </a:solidFill>
                <a:latin typeface="仿宋" pitchFamily="49" charset="-122"/>
                <a:ea typeface="仿宋" pitchFamily="49" charset="-122"/>
              </a:rPr>
              <a:t>3：如何审查房屋权属状况？</a:t>
            </a:r>
          </a:p>
          <a:p>
            <a:r>
              <a:rPr lang="zh-CN" altLang="en-US" sz="1400">
                <a:solidFill>
                  <a:schemeClr val="bg1"/>
                </a:solidFill>
                <a:latin typeface="仿宋" pitchFamily="49" charset="-122"/>
                <a:ea typeface="仿宋" pitchFamily="49" charset="-122"/>
              </a:rPr>
              <a:t>    购房人在购房时，首先确定卖方身份，查看产权证、身份证等原件，核对产权证上的房主与卖房人是否同一个人；其次要确定所购房源是否属于限制上市交易的房屋; 最后确认所购房屋是否能够办理二手房贷款手续。</a:t>
            </a:r>
          </a:p>
          <a:p>
            <a:r>
              <a:rPr lang="zh-CN" altLang="en-US" sz="1400">
                <a:solidFill>
                  <a:schemeClr val="bg1"/>
                </a:solidFill>
                <a:latin typeface="仿宋" pitchFamily="49" charset="-122"/>
                <a:ea typeface="仿宋" pitchFamily="49" charset="-122"/>
              </a:rPr>
              <a:t>4：如何签订房屋买卖合同？</a:t>
            </a:r>
          </a:p>
          <a:p>
            <a:r>
              <a:rPr lang="zh-CN" altLang="en-US" sz="1400">
                <a:solidFill>
                  <a:schemeClr val="bg1"/>
                </a:solidFill>
                <a:latin typeface="仿宋" pitchFamily="49" charset="-122"/>
                <a:ea typeface="仿宋" pitchFamily="49" charset="-122"/>
              </a:rPr>
              <a:t>    签订买卖合同，是二手房买卖的核心环节，建议购房者使用统一规范的示范合同文本。合同上应写明代理方式、报酬、期限与代理权限等内容，特别要注意是否盖章及写清有关日期。 在购房中不要轻信中介机构和人员的口头承诺，要把口头承诺落实到合同条款之中。</a:t>
            </a:r>
          </a:p>
          <a:p>
            <a:r>
              <a:rPr lang="zh-CN" altLang="en-US" sz="1400">
                <a:solidFill>
                  <a:schemeClr val="bg1"/>
                </a:solidFill>
                <a:latin typeface="仿宋" pitchFamily="49" charset="-122"/>
                <a:ea typeface="仿宋" pitchFamily="49" charset="-122"/>
              </a:rPr>
              <a:t>5：如何交付房屋交易款？</a:t>
            </a:r>
          </a:p>
          <a:p>
            <a:r>
              <a:rPr lang="zh-CN" altLang="en-US" sz="1400">
                <a:solidFill>
                  <a:schemeClr val="bg1"/>
                </a:solidFill>
                <a:latin typeface="仿宋" pitchFamily="49" charset="-122"/>
                <a:ea typeface="仿宋" pitchFamily="49" charset="-122"/>
              </a:rPr>
              <a:t>    为保障资金安全，购房者切记不要将购房款打入中介机构公司帐户或交由中介机构代为保管。购房者可通过差额和全额两种方式将房款交给买卖双方在银行设立的监管帐户或银川市住房保障局的免费资金监管帐户，最大程度地保护自身利益。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图片 15" descr="wallhaven-8479"/>
          <p:cNvPicPr>
            <a:picLocks noGrp="1"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pic>
        <p:nvPicPr>
          <p:cNvPr id="30722" name="图片 20"/>
          <p:cNvPicPr>
            <a:picLocks noChangeAspect="1"/>
          </p:cNvPicPr>
          <p:nvPr/>
        </p:nvPicPr>
        <p:blipFill>
          <a:blip r:embed="rId3"/>
          <a:srcRect/>
          <a:stretch>
            <a:fillRect/>
          </a:stretch>
        </p:blipFill>
        <p:spPr bwMode="auto">
          <a:xfrm>
            <a:off x="-1104900" y="-4275138"/>
            <a:ext cx="11345863" cy="13106401"/>
          </a:xfrm>
          <a:prstGeom prst="rect">
            <a:avLst/>
          </a:prstGeom>
          <a:noFill/>
          <a:ln w="9525">
            <a:noFill/>
            <a:miter lim="800000"/>
            <a:headEnd/>
            <a:tailEnd/>
          </a:ln>
        </p:spPr>
      </p:pic>
      <p:sp>
        <p:nvSpPr>
          <p:cNvPr id="30723" name="文本框 22"/>
          <p:cNvSpPr txBox="1">
            <a:spLocks noChangeArrowheads="1"/>
          </p:cNvSpPr>
          <p:nvPr/>
        </p:nvSpPr>
        <p:spPr bwMode="auto">
          <a:xfrm>
            <a:off x="3963988" y="2547938"/>
            <a:ext cx="7727950" cy="1106487"/>
          </a:xfrm>
          <a:prstGeom prst="rect">
            <a:avLst/>
          </a:prstGeom>
          <a:noFill/>
          <a:ln w="9525">
            <a:noFill/>
            <a:miter lim="800000"/>
            <a:headEnd/>
            <a:tailEnd/>
          </a:ln>
        </p:spPr>
        <p:txBody>
          <a:bodyPr wrap="none">
            <a:spAutoFit/>
          </a:bodyPr>
          <a:lstStyle/>
          <a:p>
            <a:r>
              <a:rPr lang="zh-CN" altLang="en-US" sz="6600" b="1">
                <a:solidFill>
                  <a:schemeClr val="bg1"/>
                </a:solidFill>
                <a:latin typeface="微软雅黑" pitchFamily="34" charset="-122"/>
                <a:ea typeface="微软雅黑" pitchFamily="34" charset="-122"/>
              </a:rPr>
              <a:t>做</a:t>
            </a:r>
            <a:r>
              <a:rPr lang="zh-CN" altLang="en-US" sz="6600" b="1">
                <a:solidFill>
                  <a:srgbClr val="FFFF00"/>
                </a:solidFill>
                <a:latin typeface="微软雅黑" pitchFamily="34" charset="-122"/>
                <a:ea typeface="微软雅黑" pitchFamily="34" charset="-122"/>
              </a:rPr>
              <a:t>专业</a:t>
            </a:r>
            <a:r>
              <a:rPr lang="zh-CN" altLang="en-US" sz="6600" b="1">
                <a:solidFill>
                  <a:schemeClr val="bg1"/>
                </a:solidFill>
                <a:latin typeface="微软雅黑" pitchFamily="34" charset="-122"/>
                <a:ea typeface="微软雅黑" pitchFamily="34" charset="-122"/>
              </a:rPr>
              <a:t>房产经纪机构</a:t>
            </a:r>
          </a:p>
        </p:txBody>
      </p:sp>
      <p:sp>
        <p:nvSpPr>
          <p:cNvPr id="30724" name="矩形 19"/>
          <p:cNvSpPr>
            <a:spLocks noChangeArrowheads="1"/>
          </p:cNvSpPr>
          <p:nvPr/>
        </p:nvSpPr>
        <p:spPr bwMode="auto">
          <a:xfrm>
            <a:off x="6434138" y="3622675"/>
            <a:ext cx="5257800" cy="398463"/>
          </a:xfrm>
          <a:prstGeom prst="rect">
            <a:avLst/>
          </a:prstGeom>
          <a:noFill/>
          <a:ln w="9525">
            <a:noFill/>
            <a:miter lim="800000"/>
            <a:headEnd/>
            <a:tailEnd/>
          </a:ln>
        </p:spPr>
        <p:txBody>
          <a:bodyPr wrap="none">
            <a:spAutoFit/>
          </a:bodyPr>
          <a:lstStyle/>
          <a:p>
            <a:r>
              <a:rPr lang="en-US" altLang="zh-CN" sz="2000" b="1">
                <a:solidFill>
                  <a:schemeClr val="bg1"/>
                </a:solidFill>
                <a:ea typeface="微软雅黑" pitchFamily="34" charset="-122"/>
                <a:cs typeface="Arial" charset="0"/>
              </a:rPr>
              <a:t>Building a professional real estate agency</a:t>
            </a:r>
          </a:p>
        </p:txBody>
      </p:sp>
      <p:cxnSp>
        <p:nvCxnSpPr>
          <p:cNvPr id="26" name="直接连接符 25"/>
          <p:cNvCxnSpPr/>
          <p:nvPr/>
        </p:nvCxnSpPr>
        <p:spPr>
          <a:xfrm flipH="1" flipV="1">
            <a:off x="3635375" y="3643313"/>
            <a:ext cx="8326438" cy="11112"/>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30726" name="文本框 1"/>
          <p:cNvSpPr txBox="1">
            <a:spLocks noChangeArrowheads="1"/>
          </p:cNvSpPr>
          <p:nvPr/>
        </p:nvSpPr>
        <p:spPr bwMode="auto">
          <a:xfrm>
            <a:off x="7954963" y="4346575"/>
            <a:ext cx="2214562" cy="1322388"/>
          </a:xfrm>
          <a:prstGeom prst="rect">
            <a:avLst/>
          </a:prstGeom>
          <a:noFill/>
          <a:ln w="9525">
            <a:noFill/>
            <a:miter lim="800000"/>
            <a:headEnd/>
            <a:tailEnd/>
          </a:ln>
        </p:spPr>
        <p:txBody>
          <a:bodyPr wrap="none">
            <a:spAutoFit/>
          </a:bodyPr>
          <a:lstStyle/>
          <a:p>
            <a:r>
              <a:rPr lang="zh-CN" altLang="en-US" sz="8000">
                <a:solidFill>
                  <a:schemeClr val="bg1"/>
                </a:solidFill>
                <a:latin typeface="汉仪书魂体简"/>
                <a:ea typeface="汉仪书魂体简"/>
                <a:cs typeface="汉仪书魂体简"/>
              </a:rPr>
              <a:t>谢谢</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文本框 3"/>
          <p:cNvSpPr txBox="1">
            <a:spLocks noChangeArrowheads="1"/>
          </p:cNvSpPr>
          <p:nvPr/>
        </p:nvSpPr>
        <p:spPr bwMode="auto">
          <a:xfrm>
            <a:off x="1136650" y="1250950"/>
            <a:ext cx="3819525" cy="584200"/>
          </a:xfrm>
          <a:prstGeom prst="rect">
            <a:avLst/>
          </a:prstGeom>
          <a:noFill/>
          <a:ln w="9525">
            <a:noFill/>
            <a:miter lim="800000"/>
            <a:headEnd/>
            <a:tailEnd/>
          </a:ln>
        </p:spPr>
        <p:txBody>
          <a:bodyPr>
            <a:spAutoFit/>
          </a:bodyPr>
          <a:lstStyle/>
          <a:p>
            <a:pPr algn="dist"/>
            <a:r>
              <a:rPr lang="zh-CN" altLang="en-US" sz="3200" b="1">
                <a:solidFill>
                  <a:schemeClr val="bg1"/>
                </a:solidFill>
                <a:ea typeface="微软雅黑" pitchFamily="34" charset="-122"/>
              </a:rPr>
              <a:t>房地产经纪机构</a:t>
            </a:r>
          </a:p>
        </p:txBody>
      </p:sp>
      <p:sp>
        <p:nvSpPr>
          <p:cNvPr id="5" name="文本框 4"/>
          <p:cNvSpPr txBox="1">
            <a:spLocks noChangeArrowheads="1"/>
          </p:cNvSpPr>
          <p:nvPr/>
        </p:nvSpPr>
        <p:spPr bwMode="auto">
          <a:xfrm>
            <a:off x="538163" y="1835150"/>
            <a:ext cx="11115675" cy="3660775"/>
          </a:xfrm>
          <a:prstGeom prst="rect">
            <a:avLst/>
          </a:prstGeom>
          <a:noFill/>
          <a:ln w="9525">
            <a:noFill/>
            <a:miter lim="800000"/>
            <a:headEnd/>
            <a:tailEnd/>
          </a:ln>
        </p:spPr>
        <p:txBody>
          <a:bodyPr>
            <a:spAutoFit/>
          </a:bodyPr>
          <a:lstStyle/>
          <a:p>
            <a:pPr>
              <a:lnSpc>
                <a:spcPct val="200000"/>
              </a:lnSpc>
            </a:pPr>
            <a:r>
              <a:rPr lang="en-US" altLang="zh-CN" sz="3200" b="1">
                <a:solidFill>
                  <a:schemeClr val="bg1"/>
                </a:solidFill>
                <a:ea typeface="微软雅黑" pitchFamily="34" charset="-122"/>
              </a:rPr>
              <a:t>      </a:t>
            </a:r>
            <a:r>
              <a:rPr lang="zh-CN" altLang="en-US" sz="3200" b="1">
                <a:solidFill>
                  <a:schemeClr val="bg1"/>
                </a:solidFill>
                <a:ea typeface="微软雅黑" pitchFamily="34" charset="-122"/>
              </a:rPr>
              <a:t>房地产经纪机构</a:t>
            </a:r>
            <a:r>
              <a:rPr lang="zh-CN" altLang="en-US" sz="2800">
                <a:solidFill>
                  <a:schemeClr val="bg1"/>
                </a:solidFill>
                <a:ea typeface="微软雅黑" pitchFamily="34" charset="-122"/>
              </a:rPr>
              <a:t>是指符合执业条件，并依法设立，为委托人提供房地产信息和居间代理业务等经纪活动的具有法人资格的经济组织。 房地产经纪机构依据《房地产经纪管理办法》依法开展各项业务，为客户提供服务。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文本框 3"/>
          <p:cNvSpPr txBox="1">
            <a:spLocks noChangeArrowheads="1"/>
          </p:cNvSpPr>
          <p:nvPr/>
        </p:nvSpPr>
        <p:spPr bwMode="auto">
          <a:xfrm>
            <a:off x="682625" y="1003300"/>
            <a:ext cx="11020425" cy="830263"/>
          </a:xfrm>
          <a:prstGeom prst="rect">
            <a:avLst/>
          </a:prstGeom>
          <a:noFill/>
          <a:ln w="9525">
            <a:noFill/>
            <a:miter lim="800000"/>
            <a:headEnd/>
            <a:tailEnd/>
          </a:ln>
        </p:spPr>
        <p:txBody>
          <a:bodyPr>
            <a:spAutoFit/>
          </a:bodyPr>
          <a:lstStyle/>
          <a:p>
            <a:r>
              <a:rPr lang="en-US" altLang="zh-CN" sz="2400" b="1">
                <a:solidFill>
                  <a:schemeClr val="bg1"/>
                </a:solidFill>
                <a:ea typeface="微软雅黑" pitchFamily="34" charset="-122"/>
              </a:rPr>
              <a:t>       </a:t>
            </a:r>
            <a:r>
              <a:rPr lang="zh-CN" altLang="en-US" sz="2400" b="1">
                <a:solidFill>
                  <a:schemeClr val="bg1"/>
                </a:solidFill>
                <a:ea typeface="微软雅黑" pitchFamily="34" charset="-122"/>
              </a:rPr>
              <a:t>根据房地产经纪管理办法第三章第十五条规定</a:t>
            </a:r>
            <a:r>
              <a:rPr lang="zh-CN" altLang="en-US" sz="2400" b="1">
                <a:solidFill>
                  <a:schemeClr val="bg1"/>
                </a:solidFill>
                <a:latin typeface="仿宋" pitchFamily="49" charset="-122"/>
                <a:ea typeface="仿宋" pitchFamily="49" charset="-122"/>
              </a:rPr>
              <a:t>（</a:t>
            </a:r>
            <a:r>
              <a:rPr lang="zh-CN" altLang="en-US" sz="2400" b="1">
                <a:solidFill>
                  <a:schemeClr val="bg1"/>
                </a:solidFill>
                <a:latin typeface="仿宋" pitchFamily="49" charset="-122"/>
                <a:ea typeface="仿宋" pitchFamily="49" charset="-122"/>
                <a:sym typeface="+mn-ea"/>
              </a:rPr>
              <a:t>房地产经纪机构及其分支机构应当在其经营场所醒目位置公示下列内容:</a:t>
            </a:r>
            <a:r>
              <a:rPr lang="zh-CN" altLang="en-US" sz="2400" b="1">
                <a:solidFill>
                  <a:schemeClr val="bg1"/>
                </a:solidFill>
                <a:latin typeface="仿宋" pitchFamily="49" charset="-122"/>
                <a:ea typeface="仿宋" pitchFamily="49" charset="-122"/>
              </a:rPr>
              <a:t>）</a:t>
            </a:r>
            <a:r>
              <a:rPr lang="zh-CN" altLang="en-US" sz="2400" b="1">
                <a:solidFill>
                  <a:schemeClr val="bg1"/>
                </a:solidFill>
                <a:ea typeface="微软雅黑" pitchFamily="34" charset="-122"/>
              </a:rPr>
              <a:t>规定</a:t>
            </a:r>
          </a:p>
        </p:txBody>
      </p:sp>
      <p:sp>
        <p:nvSpPr>
          <p:cNvPr id="13315" name="文本框 4"/>
          <p:cNvSpPr txBox="1">
            <a:spLocks noChangeArrowheads="1"/>
          </p:cNvSpPr>
          <p:nvPr/>
        </p:nvSpPr>
        <p:spPr bwMode="auto">
          <a:xfrm>
            <a:off x="1266825" y="1843088"/>
            <a:ext cx="10436225" cy="4522787"/>
          </a:xfrm>
          <a:prstGeom prst="rect">
            <a:avLst/>
          </a:prstGeom>
          <a:noFill/>
          <a:ln w="9525">
            <a:noFill/>
            <a:miter lim="800000"/>
            <a:headEnd/>
            <a:tailEnd/>
          </a:ln>
        </p:spPr>
        <p:txBody>
          <a:bodyPr>
            <a:spAutoFit/>
          </a:bodyPr>
          <a:lstStyle/>
          <a:p>
            <a:pPr>
              <a:lnSpc>
                <a:spcPct val="150000"/>
              </a:lnSpc>
            </a:pPr>
            <a:r>
              <a:rPr lang="zh-CN" altLang="en-US" sz="2400">
                <a:solidFill>
                  <a:schemeClr val="bg1"/>
                </a:solidFill>
                <a:ea typeface="微软雅黑" pitchFamily="34" charset="-122"/>
              </a:rPr>
              <a:t>(一)营业执照和备案证明文件;</a:t>
            </a:r>
          </a:p>
          <a:p>
            <a:pPr>
              <a:lnSpc>
                <a:spcPct val="150000"/>
              </a:lnSpc>
            </a:pPr>
            <a:r>
              <a:rPr lang="zh-CN" altLang="en-US" sz="2400">
                <a:solidFill>
                  <a:schemeClr val="bg1"/>
                </a:solidFill>
                <a:ea typeface="微软雅黑" pitchFamily="34" charset="-122"/>
              </a:rPr>
              <a:t>(二)服务项目、内容、标准、自律公约;</a:t>
            </a:r>
          </a:p>
          <a:p>
            <a:pPr>
              <a:lnSpc>
                <a:spcPct val="150000"/>
              </a:lnSpc>
            </a:pPr>
            <a:r>
              <a:rPr lang="zh-CN" altLang="en-US" sz="2400">
                <a:solidFill>
                  <a:schemeClr val="bg1"/>
                </a:solidFill>
                <a:ea typeface="微软雅黑" pitchFamily="34" charset="-122"/>
              </a:rPr>
              <a:t>(三)业务流程;</a:t>
            </a:r>
          </a:p>
          <a:p>
            <a:pPr>
              <a:lnSpc>
                <a:spcPct val="150000"/>
              </a:lnSpc>
            </a:pPr>
            <a:r>
              <a:rPr lang="zh-CN" altLang="en-US" sz="2400">
                <a:solidFill>
                  <a:schemeClr val="bg1"/>
                </a:solidFill>
                <a:ea typeface="微软雅黑" pitchFamily="34" charset="-122"/>
              </a:rPr>
              <a:t>(四)收费项目、依据、标准;</a:t>
            </a:r>
          </a:p>
          <a:p>
            <a:pPr>
              <a:lnSpc>
                <a:spcPct val="150000"/>
              </a:lnSpc>
            </a:pPr>
            <a:r>
              <a:rPr lang="zh-CN" altLang="en-US" sz="2400">
                <a:solidFill>
                  <a:schemeClr val="bg1"/>
                </a:solidFill>
                <a:ea typeface="微软雅黑" pitchFamily="34" charset="-122"/>
              </a:rPr>
              <a:t>(五)交易资金监管方式;</a:t>
            </a:r>
          </a:p>
          <a:p>
            <a:pPr>
              <a:lnSpc>
                <a:spcPct val="150000"/>
              </a:lnSpc>
            </a:pPr>
            <a:r>
              <a:rPr lang="zh-CN" altLang="en-US" sz="2400">
                <a:solidFill>
                  <a:schemeClr val="bg1"/>
                </a:solidFill>
                <a:ea typeface="微软雅黑" pitchFamily="34" charset="-122"/>
              </a:rPr>
              <a:t>(六)信用档案查询方式、投诉电话及12358价格举报电话;</a:t>
            </a:r>
          </a:p>
          <a:p>
            <a:pPr>
              <a:lnSpc>
                <a:spcPct val="150000"/>
              </a:lnSpc>
            </a:pPr>
            <a:r>
              <a:rPr lang="zh-CN" altLang="en-US" sz="2400">
                <a:solidFill>
                  <a:schemeClr val="bg1"/>
                </a:solidFill>
                <a:ea typeface="微软雅黑" pitchFamily="34" charset="-122"/>
              </a:rPr>
              <a:t>(七)政府主管部门或者行业组织制定的房地产经纪服务合同、房屋买卖合同、房屋租赁合同示范文本;</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4338" name="组合 23"/>
          <p:cNvGrpSpPr>
            <a:grpSpLocks/>
          </p:cNvGrpSpPr>
          <p:nvPr/>
        </p:nvGrpSpPr>
        <p:grpSpPr bwMode="auto">
          <a:xfrm>
            <a:off x="2371725" y="4735513"/>
            <a:ext cx="284163" cy="2551112"/>
            <a:chOff x="4171" y="6708"/>
            <a:chExt cx="448" cy="4016"/>
          </a:xfrm>
        </p:grpSpPr>
        <p:cxnSp>
          <p:nvCxnSpPr>
            <p:cNvPr id="14355" name="Straight Connector 54"/>
            <p:cNvCxnSpPr>
              <a:cxnSpLocks noChangeShapeType="1"/>
            </p:cNvCxnSpPr>
            <p:nvPr/>
          </p:nvCxnSpPr>
          <p:spPr bwMode="auto">
            <a:xfrm flipV="1">
              <a:off x="4393" y="6930"/>
              <a:ext cx="0" cy="3795"/>
            </a:xfrm>
            <a:prstGeom prst="line">
              <a:avLst/>
            </a:prstGeom>
            <a:noFill/>
            <a:ln w="12700">
              <a:solidFill>
                <a:schemeClr val="bg1"/>
              </a:solidFill>
              <a:miter lim="800000"/>
              <a:headEnd/>
              <a:tailEnd type="oval" w="lg" len="lg"/>
            </a:ln>
          </p:spPr>
        </p:cxnSp>
        <p:sp>
          <p:nvSpPr>
            <p:cNvPr id="8" name="Oval 5"/>
            <p:cNvSpPr/>
            <p:nvPr/>
          </p:nvSpPr>
          <p:spPr>
            <a:xfrm>
              <a:off x="4171" y="6708"/>
              <a:ext cx="448" cy="447"/>
            </a:xfrm>
            <a:prstGeom prst="ellipse">
              <a:avLst/>
            </a:prstGeom>
            <a:noFill/>
            <a:ln w="25400" cap="flat" cmpd="sng" algn="ctr">
              <a:solidFill>
                <a:srgbClr val="ADBACA"/>
              </a:solidFill>
              <a:prstDash val="solid"/>
              <a:miter lim="800000"/>
            </a:ln>
            <a:effectLst/>
          </p:spPr>
          <p:txBody>
            <a:bodyPr anchor="ctr"/>
            <a:lstStyle/>
            <a:p>
              <a:pPr algn="ctr" fontAlgn="auto">
                <a:spcBef>
                  <a:spcPts val="0"/>
                </a:spcBef>
                <a:spcAft>
                  <a:spcPts val="0"/>
                </a:spcAft>
                <a:defRPr/>
              </a:pPr>
              <a:endParaRPr lang="en-US" kern="0">
                <a:ln w="28575" cmpd="sng">
                  <a:solidFill>
                    <a:srgbClr val="000000"/>
                  </a:solidFill>
                </a:ln>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
        <p:nvSpPr>
          <p:cNvPr id="14339" name="文本框 6"/>
          <p:cNvSpPr txBox="1">
            <a:spLocks noChangeArrowheads="1"/>
          </p:cNvSpPr>
          <p:nvPr/>
        </p:nvSpPr>
        <p:spPr bwMode="auto">
          <a:xfrm>
            <a:off x="4930775" y="1387475"/>
            <a:ext cx="2886075" cy="368300"/>
          </a:xfrm>
          <a:prstGeom prst="rect">
            <a:avLst/>
          </a:prstGeom>
          <a:noFill/>
          <a:ln w="9525">
            <a:noFill/>
            <a:miter lim="800000"/>
            <a:headEnd/>
            <a:tailEnd/>
          </a:ln>
        </p:spPr>
        <p:txBody>
          <a:bodyPr>
            <a:spAutoFit/>
          </a:bodyPr>
          <a:lstStyle/>
          <a:p>
            <a:r>
              <a:rPr lang="en-US" altLang="zh-CN" b="1">
                <a:solidFill>
                  <a:schemeClr val="bg1"/>
                </a:solidFill>
                <a:ea typeface="微软雅黑" pitchFamily="34" charset="-122"/>
              </a:rPr>
              <a:t>    </a:t>
            </a:r>
            <a:r>
              <a:rPr lang="zh-CN" altLang="en-US" b="1">
                <a:solidFill>
                  <a:schemeClr val="bg1"/>
                </a:solidFill>
                <a:ea typeface="微软雅黑" pitchFamily="34" charset="-122"/>
              </a:rPr>
              <a:t>尺寸：420mm×297mm</a:t>
            </a:r>
          </a:p>
        </p:txBody>
      </p:sp>
      <p:sp>
        <p:nvSpPr>
          <p:cNvPr id="13" name="矩形 12"/>
          <p:cNvSpPr/>
          <p:nvPr/>
        </p:nvSpPr>
        <p:spPr>
          <a:xfrm>
            <a:off x="1219200" y="2682875"/>
            <a:ext cx="2584450" cy="1831975"/>
          </a:xfrm>
          <a:prstGeom prst="rect">
            <a:avLst/>
          </a:prstGeom>
          <a:noFill/>
          <a:ln w="28575" cap="sq"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5" name="图片 14" descr="营业执照"/>
          <p:cNvPicPr>
            <a:picLocks noChangeAspect="1"/>
          </p:cNvPicPr>
          <p:nvPr/>
        </p:nvPicPr>
        <p:blipFill>
          <a:blip r:embed="rId3"/>
          <a:srcRect/>
          <a:stretch>
            <a:fillRect/>
          </a:stretch>
        </p:blipFill>
        <p:spPr bwMode="auto">
          <a:xfrm>
            <a:off x="1241425" y="2697163"/>
            <a:ext cx="2547938" cy="1801812"/>
          </a:xfrm>
          <a:prstGeom prst="rect">
            <a:avLst/>
          </a:prstGeom>
          <a:noFill/>
          <a:ln w="9525">
            <a:noFill/>
            <a:miter lim="800000"/>
            <a:headEnd/>
            <a:tailEnd/>
          </a:ln>
        </p:spPr>
      </p:pic>
      <p:sp>
        <p:nvSpPr>
          <p:cNvPr id="18" name="矩形 17"/>
          <p:cNvSpPr/>
          <p:nvPr/>
        </p:nvSpPr>
        <p:spPr>
          <a:xfrm>
            <a:off x="4803775" y="2697163"/>
            <a:ext cx="2584450" cy="1830387"/>
          </a:xfrm>
          <a:prstGeom prst="rect">
            <a:avLst/>
          </a:prstGeom>
          <a:noFill/>
          <a:ln w="28575" cap="sq"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 name="矩形 19"/>
          <p:cNvSpPr/>
          <p:nvPr/>
        </p:nvSpPr>
        <p:spPr>
          <a:xfrm>
            <a:off x="8369300" y="2668588"/>
            <a:ext cx="2586038" cy="1830387"/>
          </a:xfrm>
          <a:prstGeom prst="rect">
            <a:avLst/>
          </a:prstGeom>
          <a:noFill/>
          <a:ln w="28575" cap="sq"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22" name="图片 21" descr="租赁备案"/>
          <p:cNvPicPr>
            <a:picLocks noChangeAspect="1"/>
          </p:cNvPicPr>
          <p:nvPr/>
        </p:nvPicPr>
        <p:blipFill>
          <a:blip r:embed="rId4"/>
          <a:srcRect t="11060"/>
          <a:stretch>
            <a:fillRect/>
          </a:stretch>
        </p:blipFill>
        <p:spPr bwMode="auto">
          <a:xfrm>
            <a:off x="4787900" y="2755900"/>
            <a:ext cx="2586038" cy="1673225"/>
          </a:xfrm>
          <a:prstGeom prst="rect">
            <a:avLst/>
          </a:prstGeom>
          <a:noFill/>
          <a:ln w="9525">
            <a:noFill/>
            <a:miter lim="800000"/>
            <a:headEnd/>
            <a:tailEnd/>
          </a:ln>
        </p:spPr>
      </p:pic>
      <p:pic>
        <p:nvPicPr>
          <p:cNvPr id="23" name="图片 22" descr="经纪机构"/>
          <p:cNvPicPr>
            <a:picLocks noChangeAspect="1"/>
          </p:cNvPicPr>
          <p:nvPr/>
        </p:nvPicPr>
        <p:blipFill>
          <a:blip r:embed="rId5"/>
          <a:srcRect/>
          <a:stretch>
            <a:fillRect/>
          </a:stretch>
        </p:blipFill>
        <p:spPr bwMode="auto">
          <a:xfrm>
            <a:off x="8370888" y="2668588"/>
            <a:ext cx="2584450" cy="1830387"/>
          </a:xfrm>
          <a:prstGeom prst="rect">
            <a:avLst/>
          </a:prstGeom>
          <a:noFill/>
          <a:ln w="9525">
            <a:noFill/>
            <a:miter lim="800000"/>
            <a:headEnd/>
            <a:tailEnd/>
          </a:ln>
        </p:spPr>
      </p:pic>
      <p:grpSp>
        <p:nvGrpSpPr>
          <p:cNvPr id="14346" name="组合 24"/>
          <p:cNvGrpSpPr>
            <a:grpSpLocks/>
          </p:cNvGrpSpPr>
          <p:nvPr/>
        </p:nvGrpSpPr>
        <p:grpSpPr bwMode="auto">
          <a:xfrm>
            <a:off x="5953125" y="4735513"/>
            <a:ext cx="285750" cy="2551112"/>
            <a:chOff x="4171" y="6708"/>
            <a:chExt cx="448" cy="4016"/>
          </a:xfrm>
        </p:grpSpPr>
        <p:cxnSp>
          <p:nvCxnSpPr>
            <p:cNvPr id="14353" name="Straight Connector 54"/>
            <p:cNvCxnSpPr>
              <a:cxnSpLocks noChangeShapeType="1"/>
            </p:cNvCxnSpPr>
            <p:nvPr/>
          </p:nvCxnSpPr>
          <p:spPr bwMode="auto">
            <a:xfrm flipV="1">
              <a:off x="4393" y="6930"/>
              <a:ext cx="0" cy="3795"/>
            </a:xfrm>
            <a:prstGeom prst="line">
              <a:avLst/>
            </a:prstGeom>
            <a:noFill/>
            <a:ln w="12700">
              <a:solidFill>
                <a:schemeClr val="bg1"/>
              </a:solidFill>
              <a:miter lim="800000"/>
              <a:headEnd/>
              <a:tailEnd type="oval" w="lg" len="lg"/>
            </a:ln>
          </p:spPr>
        </p:cxnSp>
        <p:sp>
          <p:nvSpPr>
            <p:cNvPr id="27" name="Oval 5"/>
            <p:cNvSpPr/>
            <p:nvPr/>
          </p:nvSpPr>
          <p:spPr>
            <a:xfrm>
              <a:off x="4171" y="6708"/>
              <a:ext cx="448" cy="447"/>
            </a:xfrm>
            <a:prstGeom prst="ellipse">
              <a:avLst/>
            </a:prstGeom>
            <a:noFill/>
            <a:ln w="25400" cap="flat" cmpd="sng" algn="ctr">
              <a:solidFill>
                <a:srgbClr val="ADBACA"/>
              </a:solidFill>
              <a:prstDash val="solid"/>
              <a:miter lim="800000"/>
            </a:ln>
            <a:effectLst/>
          </p:spPr>
          <p:txBody>
            <a:bodyPr anchor="ctr"/>
            <a:lstStyle/>
            <a:p>
              <a:pPr algn="ctr" fontAlgn="auto">
                <a:spcBef>
                  <a:spcPts val="0"/>
                </a:spcBef>
                <a:spcAft>
                  <a:spcPts val="0"/>
                </a:spcAft>
                <a:defRPr/>
              </a:pPr>
              <a:endParaRPr lang="en-US" kern="0">
                <a:ln w="28575" cmpd="sng">
                  <a:solidFill>
                    <a:srgbClr val="000000"/>
                  </a:solidFill>
                </a:ln>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14347" name="组合 27"/>
          <p:cNvGrpSpPr>
            <a:grpSpLocks/>
          </p:cNvGrpSpPr>
          <p:nvPr/>
        </p:nvGrpSpPr>
        <p:grpSpPr bwMode="auto">
          <a:xfrm>
            <a:off x="9521825" y="4729163"/>
            <a:ext cx="284163" cy="2676525"/>
            <a:chOff x="4171" y="6708"/>
            <a:chExt cx="448" cy="4016"/>
          </a:xfrm>
        </p:grpSpPr>
        <p:cxnSp>
          <p:nvCxnSpPr>
            <p:cNvPr id="14351" name="Straight Connector 54"/>
            <p:cNvCxnSpPr>
              <a:cxnSpLocks noChangeShapeType="1"/>
            </p:cNvCxnSpPr>
            <p:nvPr/>
          </p:nvCxnSpPr>
          <p:spPr bwMode="auto">
            <a:xfrm flipV="1">
              <a:off x="4393" y="6930"/>
              <a:ext cx="0" cy="3795"/>
            </a:xfrm>
            <a:prstGeom prst="line">
              <a:avLst/>
            </a:prstGeom>
            <a:noFill/>
            <a:ln w="12700">
              <a:solidFill>
                <a:schemeClr val="bg1"/>
              </a:solidFill>
              <a:miter lim="800000"/>
              <a:headEnd/>
              <a:tailEnd type="oval" w="lg" len="lg"/>
            </a:ln>
          </p:spPr>
        </p:cxnSp>
        <p:sp>
          <p:nvSpPr>
            <p:cNvPr id="30" name="Oval 5"/>
            <p:cNvSpPr/>
            <p:nvPr/>
          </p:nvSpPr>
          <p:spPr>
            <a:xfrm>
              <a:off x="4171" y="6708"/>
              <a:ext cx="448" cy="448"/>
            </a:xfrm>
            <a:prstGeom prst="ellipse">
              <a:avLst/>
            </a:prstGeom>
            <a:noFill/>
            <a:ln w="25400" cap="flat" cmpd="sng" algn="ctr">
              <a:solidFill>
                <a:srgbClr val="ADBACA"/>
              </a:solidFill>
              <a:prstDash val="solid"/>
              <a:miter lim="800000"/>
            </a:ln>
            <a:effectLst/>
          </p:spPr>
          <p:txBody>
            <a:bodyPr anchor="ctr"/>
            <a:lstStyle/>
            <a:p>
              <a:pPr algn="ctr" fontAlgn="auto">
                <a:spcBef>
                  <a:spcPts val="0"/>
                </a:spcBef>
                <a:spcAft>
                  <a:spcPts val="0"/>
                </a:spcAft>
                <a:defRPr/>
              </a:pPr>
              <a:endParaRPr lang="en-US" kern="0">
                <a:ln w="28575" cmpd="sng">
                  <a:solidFill>
                    <a:srgbClr val="000000"/>
                  </a:solidFill>
                </a:ln>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
        <p:nvSpPr>
          <p:cNvPr id="31" name="文本框 30"/>
          <p:cNvSpPr txBox="1">
            <a:spLocks noChangeArrowheads="1"/>
          </p:cNvSpPr>
          <p:nvPr/>
        </p:nvSpPr>
        <p:spPr bwMode="auto">
          <a:xfrm>
            <a:off x="1814513" y="1903413"/>
            <a:ext cx="1401762" cy="460375"/>
          </a:xfrm>
          <a:prstGeom prst="rect">
            <a:avLst/>
          </a:prstGeom>
          <a:noFill/>
          <a:ln w="9525">
            <a:noFill/>
            <a:miter lim="800000"/>
            <a:headEnd/>
            <a:tailEnd/>
          </a:ln>
        </p:spPr>
        <p:txBody>
          <a:bodyPr wrap="none">
            <a:spAutoFit/>
          </a:bodyPr>
          <a:lstStyle/>
          <a:p>
            <a:r>
              <a:rPr lang="zh-CN" altLang="en-US" sz="2400" b="1">
                <a:solidFill>
                  <a:schemeClr val="bg1"/>
                </a:solidFill>
                <a:ea typeface="微软雅黑" pitchFamily="34" charset="-122"/>
              </a:rPr>
              <a:t>营业执照</a:t>
            </a:r>
          </a:p>
        </p:txBody>
      </p:sp>
      <p:sp>
        <p:nvSpPr>
          <p:cNvPr id="32" name="文本框 31"/>
          <p:cNvSpPr txBox="1">
            <a:spLocks noChangeArrowheads="1"/>
          </p:cNvSpPr>
          <p:nvPr/>
        </p:nvSpPr>
        <p:spPr bwMode="auto">
          <a:xfrm>
            <a:off x="5091113" y="1903413"/>
            <a:ext cx="2011362" cy="460375"/>
          </a:xfrm>
          <a:prstGeom prst="rect">
            <a:avLst/>
          </a:prstGeom>
          <a:noFill/>
          <a:ln w="9525">
            <a:noFill/>
            <a:miter lim="800000"/>
            <a:headEnd/>
            <a:tailEnd/>
          </a:ln>
        </p:spPr>
        <p:txBody>
          <a:bodyPr wrap="none">
            <a:spAutoFit/>
          </a:bodyPr>
          <a:lstStyle/>
          <a:p>
            <a:r>
              <a:rPr lang="zh-CN" altLang="en-US" sz="2400" b="1">
                <a:solidFill>
                  <a:schemeClr val="bg1"/>
                </a:solidFill>
                <a:ea typeface="微软雅黑" pitchFamily="34" charset="-122"/>
              </a:rPr>
              <a:t>租赁备案证明</a:t>
            </a:r>
          </a:p>
        </p:txBody>
      </p:sp>
      <p:sp>
        <p:nvSpPr>
          <p:cNvPr id="33" name="文本框 32"/>
          <p:cNvSpPr txBox="1">
            <a:spLocks noChangeArrowheads="1"/>
          </p:cNvSpPr>
          <p:nvPr/>
        </p:nvSpPr>
        <p:spPr bwMode="auto">
          <a:xfrm>
            <a:off x="8334375" y="1903413"/>
            <a:ext cx="2620963" cy="460375"/>
          </a:xfrm>
          <a:prstGeom prst="rect">
            <a:avLst/>
          </a:prstGeom>
          <a:noFill/>
          <a:ln w="9525">
            <a:noFill/>
            <a:miter lim="800000"/>
            <a:headEnd/>
            <a:tailEnd/>
          </a:ln>
        </p:spPr>
        <p:txBody>
          <a:bodyPr wrap="none">
            <a:spAutoFit/>
          </a:bodyPr>
          <a:lstStyle/>
          <a:p>
            <a:r>
              <a:rPr lang="zh-CN" altLang="en-US" sz="2400" b="1">
                <a:solidFill>
                  <a:schemeClr val="bg1"/>
                </a:solidFill>
                <a:ea typeface="微软雅黑" pitchFamily="34" charset="-122"/>
              </a:rPr>
              <a:t>经纪机构备案证明</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to="" calcmode="lin" valueType="num">
                                      <p:cBhvr>
                                        <p:cTn id="7" dur="1" fill="hold"/>
                                        <p:tgtEl>
                                          <p:spTgt spid="3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to="" calcmode="lin" valueType="num">
                                      <p:cBhvr>
                                        <p:cTn id="12" dur="1" fill="hold"/>
                                        <p:tgtEl>
                                          <p:spTgt spid="1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to="" calcmode="lin" valueType="num">
                                      <p:cBhvr>
                                        <p:cTn id="17" dur="1" fill="hold"/>
                                        <p:tgtEl>
                                          <p:spTgt spid="32"/>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to="" calcmode="lin" valueType="num">
                                      <p:cBhvr>
                                        <p:cTn id="22" dur="1" fill="hold"/>
                                        <p:tgtEl>
                                          <p:spTgt spid="18"/>
                                        </p:tgtEl>
                                      </p:cBhvr>
                                    </p:anim>
                                  </p:childTnLst>
                                </p:cTn>
                              </p:par>
                              <p:par>
                                <p:cTn id="23" presetID="24"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to="" calcmode="lin" valueType="num">
                                      <p:cBhvr>
                                        <p:cTn id="25" dur="1" fill="hold"/>
                                        <p:tgtEl>
                                          <p:spTgt spid="22"/>
                                        </p:tgtEl>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 to="" calcmode="lin" valueType="num">
                                      <p:cBhvr>
                                        <p:cTn id="30" dur="1" fill="hold"/>
                                        <p:tgtEl>
                                          <p:spTgt spid="33"/>
                                        </p:tgtEl>
                                      </p:cBhvr>
                                    </p:anim>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to="" calcmode="lin" valueType="num">
                                      <p:cBhvr>
                                        <p:cTn id="35" dur="1" fill="hold"/>
                                        <p:tgtEl>
                                          <p:spTgt spid="20"/>
                                        </p:tgtEl>
                                      </p:cBhvr>
                                    </p:anim>
                                  </p:childTnLst>
                                </p:cTn>
                              </p:par>
                              <p:par>
                                <p:cTn id="36" presetID="24"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 to="" calcmode="lin" valueType="num">
                                      <p:cBhvr>
                                        <p:cTn id="38" dur="1" fill="hold"/>
                                        <p:tgtEl>
                                          <p:spTgt spid="23"/>
                                        </p:tgtEl>
                                      </p:cBhvr>
                                    </p:anim>
                                  </p:childTnLst>
                                </p:cTn>
                              </p:par>
                              <p:par>
                                <p:cTn id="39" presetID="24"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to="" calcmode="lin" valueType="num">
                                      <p:cBhvr>
                                        <p:cTn id="41" dur="1" fill="hold"/>
                                        <p:tgtEl>
                                          <p:spTgt spid="1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0" grpId="0" animBg="1"/>
      <p:bldP spid="31"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5362" name="组合 23"/>
          <p:cNvGrpSpPr>
            <a:grpSpLocks/>
          </p:cNvGrpSpPr>
          <p:nvPr/>
        </p:nvGrpSpPr>
        <p:grpSpPr bwMode="auto">
          <a:xfrm>
            <a:off x="2368550" y="5745163"/>
            <a:ext cx="285750" cy="2551112"/>
            <a:chOff x="4171" y="6708"/>
            <a:chExt cx="448" cy="4016"/>
          </a:xfrm>
        </p:grpSpPr>
        <p:cxnSp>
          <p:nvCxnSpPr>
            <p:cNvPr id="15380" name="Straight Connector 54"/>
            <p:cNvCxnSpPr>
              <a:cxnSpLocks noChangeShapeType="1"/>
            </p:cNvCxnSpPr>
            <p:nvPr/>
          </p:nvCxnSpPr>
          <p:spPr bwMode="auto">
            <a:xfrm flipV="1">
              <a:off x="4393" y="6930"/>
              <a:ext cx="0" cy="3795"/>
            </a:xfrm>
            <a:prstGeom prst="line">
              <a:avLst/>
            </a:prstGeom>
            <a:noFill/>
            <a:ln w="12700">
              <a:solidFill>
                <a:schemeClr val="bg1"/>
              </a:solidFill>
              <a:miter lim="800000"/>
              <a:headEnd/>
              <a:tailEnd type="oval" w="lg" len="lg"/>
            </a:ln>
          </p:spPr>
        </p:cxnSp>
        <p:sp>
          <p:nvSpPr>
            <p:cNvPr id="8" name="Oval 5"/>
            <p:cNvSpPr/>
            <p:nvPr/>
          </p:nvSpPr>
          <p:spPr>
            <a:xfrm>
              <a:off x="4171" y="6708"/>
              <a:ext cx="448" cy="447"/>
            </a:xfrm>
            <a:prstGeom prst="ellipse">
              <a:avLst/>
            </a:prstGeom>
            <a:noFill/>
            <a:ln w="25400" cap="flat" cmpd="sng" algn="ctr">
              <a:solidFill>
                <a:srgbClr val="ADBACA"/>
              </a:solidFill>
              <a:prstDash val="solid"/>
              <a:miter lim="800000"/>
            </a:ln>
            <a:effectLst/>
          </p:spPr>
          <p:txBody>
            <a:bodyPr anchor="ctr"/>
            <a:lstStyle/>
            <a:p>
              <a:pPr algn="ctr" fontAlgn="auto">
                <a:spcBef>
                  <a:spcPts val="0"/>
                </a:spcBef>
                <a:spcAft>
                  <a:spcPts val="0"/>
                </a:spcAft>
                <a:defRPr/>
              </a:pPr>
              <a:endParaRPr lang="en-US" kern="0">
                <a:ln w="28575" cmpd="sng">
                  <a:solidFill>
                    <a:srgbClr val="000000"/>
                  </a:solidFill>
                </a:ln>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
        <p:nvSpPr>
          <p:cNvPr id="15363" name="文本框 6"/>
          <p:cNvSpPr txBox="1">
            <a:spLocks noChangeArrowheads="1"/>
          </p:cNvSpPr>
          <p:nvPr/>
        </p:nvSpPr>
        <p:spPr bwMode="auto">
          <a:xfrm>
            <a:off x="4930775" y="1387475"/>
            <a:ext cx="2886075" cy="368300"/>
          </a:xfrm>
          <a:prstGeom prst="rect">
            <a:avLst/>
          </a:prstGeom>
          <a:noFill/>
          <a:ln w="9525">
            <a:noFill/>
            <a:miter lim="800000"/>
            <a:headEnd/>
            <a:tailEnd/>
          </a:ln>
        </p:spPr>
        <p:txBody>
          <a:bodyPr>
            <a:spAutoFit/>
          </a:bodyPr>
          <a:lstStyle/>
          <a:p>
            <a:r>
              <a:rPr lang="en-US" altLang="zh-CN" b="1">
                <a:solidFill>
                  <a:schemeClr val="bg1"/>
                </a:solidFill>
                <a:ea typeface="微软雅黑" pitchFamily="34" charset="-122"/>
              </a:rPr>
              <a:t>    </a:t>
            </a:r>
            <a:r>
              <a:rPr lang="zh-CN" altLang="en-US" b="1">
                <a:solidFill>
                  <a:schemeClr val="bg1"/>
                </a:solidFill>
                <a:ea typeface="微软雅黑" pitchFamily="34" charset="-122"/>
              </a:rPr>
              <a:t>尺寸：420mm×297mm</a:t>
            </a:r>
          </a:p>
        </p:txBody>
      </p:sp>
      <p:sp>
        <p:nvSpPr>
          <p:cNvPr id="18" name="矩形 17"/>
          <p:cNvSpPr/>
          <p:nvPr/>
        </p:nvSpPr>
        <p:spPr>
          <a:xfrm>
            <a:off x="4803775" y="2697163"/>
            <a:ext cx="2584450" cy="1830387"/>
          </a:xfrm>
          <a:prstGeom prst="rect">
            <a:avLst/>
          </a:prstGeom>
          <a:noFill/>
          <a:ln w="28575" cap="sq"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 name="矩形 19"/>
          <p:cNvSpPr/>
          <p:nvPr/>
        </p:nvSpPr>
        <p:spPr>
          <a:xfrm>
            <a:off x="8369300" y="2668588"/>
            <a:ext cx="2586038" cy="1830387"/>
          </a:xfrm>
          <a:prstGeom prst="rect">
            <a:avLst/>
          </a:prstGeom>
          <a:noFill/>
          <a:ln w="28575" cap="sq"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22" name="图片 21" descr="租赁备案"/>
          <p:cNvPicPr>
            <a:picLocks noChangeAspect="1"/>
          </p:cNvPicPr>
          <p:nvPr/>
        </p:nvPicPr>
        <p:blipFill>
          <a:blip r:embed="rId3"/>
          <a:srcRect t="11060"/>
          <a:stretch>
            <a:fillRect/>
          </a:stretch>
        </p:blipFill>
        <p:spPr bwMode="auto">
          <a:xfrm>
            <a:off x="4787900" y="2755900"/>
            <a:ext cx="2586038" cy="1673225"/>
          </a:xfrm>
          <a:prstGeom prst="rect">
            <a:avLst/>
          </a:prstGeom>
          <a:noFill/>
          <a:ln w="9525">
            <a:noFill/>
            <a:miter lim="800000"/>
            <a:headEnd/>
            <a:tailEnd/>
          </a:ln>
        </p:spPr>
      </p:pic>
      <p:pic>
        <p:nvPicPr>
          <p:cNvPr id="23" name="图片 22" descr="经纪机构"/>
          <p:cNvPicPr>
            <a:picLocks noChangeAspect="1"/>
          </p:cNvPicPr>
          <p:nvPr/>
        </p:nvPicPr>
        <p:blipFill>
          <a:blip r:embed="rId4"/>
          <a:srcRect/>
          <a:stretch>
            <a:fillRect/>
          </a:stretch>
        </p:blipFill>
        <p:spPr bwMode="auto">
          <a:xfrm>
            <a:off x="8370888" y="2668588"/>
            <a:ext cx="2584450" cy="1830387"/>
          </a:xfrm>
          <a:prstGeom prst="rect">
            <a:avLst/>
          </a:prstGeom>
          <a:noFill/>
          <a:ln w="9525">
            <a:noFill/>
            <a:miter lim="800000"/>
            <a:headEnd/>
            <a:tailEnd/>
          </a:ln>
        </p:spPr>
      </p:pic>
      <p:grpSp>
        <p:nvGrpSpPr>
          <p:cNvPr id="15368" name="组合 24"/>
          <p:cNvGrpSpPr>
            <a:grpSpLocks/>
          </p:cNvGrpSpPr>
          <p:nvPr/>
        </p:nvGrpSpPr>
        <p:grpSpPr bwMode="auto">
          <a:xfrm>
            <a:off x="5953125" y="4735513"/>
            <a:ext cx="285750" cy="2551112"/>
            <a:chOff x="4171" y="6708"/>
            <a:chExt cx="448" cy="4016"/>
          </a:xfrm>
        </p:grpSpPr>
        <p:cxnSp>
          <p:nvCxnSpPr>
            <p:cNvPr id="15378" name="Straight Connector 54"/>
            <p:cNvCxnSpPr>
              <a:cxnSpLocks noChangeShapeType="1"/>
            </p:cNvCxnSpPr>
            <p:nvPr/>
          </p:nvCxnSpPr>
          <p:spPr bwMode="auto">
            <a:xfrm flipV="1">
              <a:off x="4393" y="6930"/>
              <a:ext cx="0" cy="3795"/>
            </a:xfrm>
            <a:prstGeom prst="line">
              <a:avLst/>
            </a:prstGeom>
            <a:noFill/>
            <a:ln w="12700">
              <a:solidFill>
                <a:schemeClr val="bg1"/>
              </a:solidFill>
              <a:miter lim="800000"/>
              <a:headEnd/>
              <a:tailEnd type="oval" w="lg" len="lg"/>
            </a:ln>
          </p:spPr>
        </p:cxnSp>
        <p:sp>
          <p:nvSpPr>
            <p:cNvPr id="27" name="Oval 5"/>
            <p:cNvSpPr/>
            <p:nvPr/>
          </p:nvSpPr>
          <p:spPr>
            <a:xfrm>
              <a:off x="4171" y="6708"/>
              <a:ext cx="448" cy="447"/>
            </a:xfrm>
            <a:prstGeom prst="ellipse">
              <a:avLst/>
            </a:prstGeom>
            <a:noFill/>
            <a:ln w="25400" cap="flat" cmpd="sng" algn="ctr">
              <a:solidFill>
                <a:srgbClr val="ADBACA"/>
              </a:solidFill>
              <a:prstDash val="solid"/>
              <a:miter lim="800000"/>
            </a:ln>
            <a:effectLst/>
          </p:spPr>
          <p:txBody>
            <a:bodyPr anchor="ctr"/>
            <a:lstStyle/>
            <a:p>
              <a:pPr algn="ctr" fontAlgn="auto">
                <a:spcBef>
                  <a:spcPts val="0"/>
                </a:spcBef>
                <a:spcAft>
                  <a:spcPts val="0"/>
                </a:spcAft>
                <a:defRPr/>
              </a:pPr>
              <a:endParaRPr lang="en-US" kern="0">
                <a:ln w="28575" cmpd="sng">
                  <a:solidFill>
                    <a:srgbClr val="000000"/>
                  </a:solidFill>
                </a:ln>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15369" name="组合 27"/>
          <p:cNvGrpSpPr>
            <a:grpSpLocks/>
          </p:cNvGrpSpPr>
          <p:nvPr/>
        </p:nvGrpSpPr>
        <p:grpSpPr bwMode="auto">
          <a:xfrm>
            <a:off x="9521825" y="4729163"/>
            <a:ext cx="284163" cy="2676525"/>
            <a:chOff x="4171" y="6708"/>
            <a:chExt cx="448" cy="4016"/>
          </a:xfrm>
        </p:grpSpPr>
        <p:cxnSp>
          <p:nvCxnSpPr>
            <p:cNvPr id="15376" name="Straight Connector 54"/>
            <p:cNvCxnSpPr>
              <a:cxnSpLocks noChangeShapeType="1"/>
            </p:cNvCxnSpPr>
            <p:nvPr/>
          </p:nvCxnSpPr>
          <p:spPr bwMode="auto">
            <a:xfrm flipV="1">
              <a:off x="4393" y="6930"/>
              <a:ext cx="0" cy="3795"/>
            </a:xfrm>
            <a:prstGeom prst="line">
              <a:avLst/>
            </a:prstGeom>
            <a:noFill/>
            <a:ln w="12700">
              <a:solidFill>
                <a:schemeClr val="bg1"/>
              </a:solidFill>
              <a:miter lim="800000"/>
              <a:headEnd/>
              <a:tailEnd type="oval" w="lg" len="lg"/>
            </a:ln>
          </p:spPr>
        </p:cxnSp>
        <p:sp>
          <p:nvSpPr>
            <p:cNvPr id="30" name="Oval 5"/>
            <p:cNvSpPr/>
            <p:nvPr/>
          </p:nvSpPr>
          <p:spPr>
            <a:xfrm>
              <a:off x="4171" y="6708"/>
              <a:ext cx="448" cy="448"/>
            </a:xfrm>
            <a:prstGeom prst="ellipse">
              <a:avLst/>
            </a:prstGeom>
            <a:noFill/>
            <a:ln w="25400" cap="flat" cmpd="sng" algn="ctr">
              <a:solidFill>
                <a:srgbClr val="ADBACA"/>
              </a:solidFill>
              <a:prstDash val="solid"/>
              <a:miter lim="800000"/>
            </a:ln>
            <a:effectLst/>
          </p:spPr>
          <p:txBody>
            <a:bodyPr anchor="ctr"/>
            <a:lstStyle/>
            <a:p>
              <a:pPr algn="ctr" fontAlgn="auto">
                <a:spcBef>
                  <a:spcPts val="0"/>
                </a:spcBef>
                <a:spcAft>
                  <a:spcPts val="0"/>
                </a:spcAft>
                <a:defRPr/>
              </a:pPr>
              <a:endParaRPr lang="en-US" kern="0">
                <a:ln w="28575" cmpd="sng">
                  <a:solidFill>
                    <a:srgbClr val="000000"/>
                  </a:solidFill>
                </a:ln>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
        <p:nvSpPr>
          <p:cNvPr id="31" name="文本框 30"/>
          <p:cNvSpPr txBox="1">
            <a:spLocks noChangeArrowheads="1"/>
          </p:cNvSpPr>
          <p:nvPr/>
        </p:nvSpPr>
        <p:spPr bwMode="auto">
          <a:xfrm>
            <a:off x="1814513" y="1903413"/>
            <a:ext cx="1401762" cy="460375"/>
          </a:xfrm>
          <a:prstGeom prst="rect">
            <a:avLst/>
          </a:prstGeom>
          <a:noFill/>
          <a:ln w="9525">
            <a:noFill/>
            <a:miter lim="800000"/>
            <a:headEnd/>
            <a:tailEnd/>
          </a:ln>
        </p:spPr>
        <p:txBody>
          <a:bodyPr wrap="none">
            <a:spAutoFit/>
          </a:bodyPr>
          <a:lstStyle/>
          <a:p>
            <a:r>
              <a:rPr lang="zh-CN" altLang="en-US" sz="2400" b="1">
                <a:solidFill>
                  <a:schemeClr val="bg1"/>
                </a:solidFill>
                <a:ea typeface="微软雅黑" pitchFamily="34" charset="-122"/>
              </a:rPr>
              <a:t>营业执照</a:t>
            </a:r>
          </a:p>
        </p:txBody>
      </p:sp>
      <p:sp>
        <p:nvSpPr>
          <p:cNvPr id="32" name="文本框 31"/>
          <p:cNvSpPr txBox="1">
            <a:spLocks noChangeArrowheads="1"/>
          </p:cNvSpPr>
          <p:nvPr/>
        </p:nvSpPr>
        <p:spPr bwMode="auto">
          <a:xfrm>
            <a:off x="5091113" y="1903413"/>
            <a:ext cx="2011362" cy="460375"/>
          </a:xfrm>
          <a:prstGeom prst="rect">
            <a:avLst/>
          </a:prstGeom>
          <a:noFill/>
          <a:ln w="9525">
            <a:noFill/>
            <a:miter lim="800000"/>
            <a:headEnd/>
            <a:tailEnd/>
          </a:ln>
        </p:spPr>
        <p:txBody>
          <a:bodyPr wrap="none">
            <a:spAutoFit/>
          </a:bodyPr>
          <a:lstStyle/>
          <a:p>
            <a:r>
              <a:rPr lang="zh-CN" altLang="en-US" sz="2400" b="1">
                <a:solidFill>
                  <a:schemeClr val="bg1"/>
                </a:solidFill>
                <a:ea typeface="微软雅黑" pitchFamily="34" charset="-122"/>
              </a:rPr>
              <a:t>租赁备案证明</a:t>
            </a:r>
          </a:p>
        </p:txBody>
      </p:sp>
      <p:sp>
        <p:nvSpPr>
          <p:cNvPr id="33" name="文本框 32"/>
          <p:cNvSpPr txBox="1">
            <a:spLocks noChangeArrowheads="1"/>
          </p:cNvSpPr>
          <p:nvPr/>
        </p:nvSpPr>
        <p:spPr bwMode="auto">
          <a:xfrm>
            <a:off x="8334375" y="1903413"/>
            <a:ext cx="2620963" cy="460375"/>
          </a:xfrm>
          <a:prstGeom prst="rect">
            <a:avLst/>
          </a:prstGeom>
          <a:noFill/>
          <a:ln w="9525">
            <a:noFill/>
            <a:miter lim="800000"/>
            <a:headEnd/>
            <a:tailEnd/>
          </a:ln>
        </p:spPr>
        <p:txBody>
          <a:bodyPr wrap="none">
            <a:spAutoFit/>
          </a:bodyPr>
          <a:lstStyle/>
          <a:p>
            <a:r>
              <a:rPr lang="zh-CN" altLang="en-US" sz="2400" b="1">
                <a:solidFill>
                  <a:schemeClr val="bg1"/>
                </a:solidFill>
                <a:ea typeface="微软雅黑" pitchFamily="34" charset="-122"/>
              </a:rPr>
              <a:t>经纪机构备案证明</a:t>
            </a:r>
          </a:p>
        </p:txBody>
      </p:sp>
      <p:grpSp>
        <p:nvGrpSpPr>
          <p:cNvPr id="3" name="组合 2"/>
          <p:cNvGrpSpPr>
            <a:grpSpLocks/>
          </p:cNvGrpSpPr>
          <p:nvPr/>
        </p:nvGrpSpPr>
        <p:grpSpPr bwMode="auto">
          <a:xfrm>
            <a:off x="1593850" y="2697163"/>
            <a:ext cx="1830388" cy="2584450"/>
            <a:chOff x="2511" y="4248"/>
            <a:chExt cx="2882" cy="4070"/>
          </a:xfrm>
        </p:grpSpPr>
        <p:sp>
          <p:nvSpPr>
            <p:cNvPr id="13" name="矩形 12"/>
            <p:cNvSpPr/>
            <p:nvPr/>
          </p:nvSpPr>
          <p:spPr>
            <a:xfrm rot="5400000">
              <a:off x="1917" y="4842"/>
              <a:ext cx="4070" cy="2882"/>
            </a:xfrm>
            <a:prstGeom prst="rect">
              <a:avLst/>
            </a:prstGeom>
            <a:noFill/>
            <a:ln w="28575" cap="sq"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5375" name="图片 1" descr="微信图片_20190706120052"/>
            <p:cNvPicPr>
              <a:picLocks noChangeAspect="1"/>
            </p:cNvPicPr>
            <p:nvPr/>
          </p:nvPicPr>
          <p:blipFill>
            <a:blip r:embed="rId5"/>
            <a:srcRect/>
            <a:stretch>
              <a:fillRect/>
            </a:stretch>
          </p:blipFill>
          <p:spPr bwMode="auto">
            <a:xfrm>
              <a:off x="2511" y="4311"/>
              <a:ext cx="2883" cy="396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to="" calcmode="lin" valueType="num">
                                      <p:cBhvr>
                                        <p:cTn id="7" dur="1" fill="hold"/>
                                        <p:tgtEl>
                                          <p:spTgt spid="3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to="" calcmode="lin" valueType="num">
                                      <p:cBhvr>
                                        <p:cTn id="17" dur="1" fill="hold"/>
                                        <p:tgtEl>
                                          <p:spTgt spid="32"/>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to="" calcmode="lin" valueType="num">
                                      <p:cBhvr>
                                        <p:cTn id="22" dur="1" fill="hold"/>
                                        <p:tgtEl>
                                          <p:spTgt spid="18"/>
                                        </p:tgtEl>
                                      </p:cBhvr>
                                    </p:anim>
                                  </p:childTnLst>
                                </p:cTn>
                              </p:par>
                              <p:par>
                                <p:cTn id="23" presetID="24"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to="" calcmode="lin" valueType="num">
                                      <p:cBhvr>
                                        <p:cTn id="25" dur="1" fill="hold"/>
                                        <p:tgtEl>
                                          <p:spTgt spid="22"/>
                                        </p:tgtEl>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 to="" calcmode="lin" valueType="num">
                                      <p:cBhvr>
                                        <p:cTn id="30" dur="1" fill="hold"/>
                                        <p:tgtEl>
                                          <p:spTgt spid="33"/>
                                        </p:tgtEl>
                                      </p:cBhvr>
                                    </p:anim>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to="" calcmode="lin" valueType="num">
                                      <p:cBhvr>
                                        <p:cTn id="35" dur="1" fill="hold"/>
                                        <p:tgtEl>
                                          <p:spTgt spid="20"/>
                                        </p:tgtEl>
                                      </p:cBhvr>
                                    </p:anim>
                                  </p:childTnLst>
                                </p:cTn>
                              </p:par>
                              <p:par>
                                <p:cTn id="36" presetID="24"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 to="" calcmode="lin" valueType="num">
                                      <p:cBhvr>
                                        <p:cTn id="38" dur="1" fill="hold"/>
                                        <p:tgtEl>
                                          <p:spTgt spid="2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7" name="组合 16"/>
          <p:cNvGrpSpPr>
            <a:grpSpLocks/>
          </p:cNvGrpSpPr>
          <p:nvPr/>
        </p:nvGrpSpPr>
        <p:grpSpPr bwMode="auto">
          <a:xfrm>
            <a:off x="88900" y="2205038"/>
            <a:ext cx="2082800" cy="4583112"/>
            <a:chOff x="3295" y="3583"/>
            <a:chExt cx="3280" cy="7217"/>
          </a:xfrm>
        </p:grpSpPr>
        <p:sp>
          <p:nvSpPr>
            <p:cNvPr id="2" name="Rounded Rectangle 49"/>
            <p:cNvSpPr/>
            <p:nvPr/>
          </p:nvSpPr>
          <p:spPr>
            <a:xfrm flipH="1">
              <a:off x="3295" y="3583"/>
              <a:ext cx="3280" cy="1212"/>
            </a:xfrm>
            <a:prstGeom prst="roundRect">
              <a:avLst>
                <a:gd name="adj" fmla="val 10034"/>
              </a:avLst>
            </a:prstGeom>
            <a:solidFill>
              <a:srgbClr val="FCFCFC">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zh-CN" altLang="zh-CN" sz="2400" b="1">
                  <a:solidFill>
                    <a:schemeClr val="bg1"/>
                  </a:solidFill>
                  <a:sym typeface="+mn-ea"/>
                </a:rPr>
                <a:t>经纪人资格证</a:t>
              </a:r>
            </a:p>
          </p:txBody>
        </p:sp>
        <p:cxnSp>
          <p:nvCxnSpPr>
            <p:cNvPr id="16401" name="Straight Connector 54"/>
            <p:cNvCxnSpPr>
              <a:cxnSpLocks noChangeShapeType="1"/>
            </p:cNvCxnSpPr>
            <p:nvPr/>
          </p:nvCxnSpPr>
          <p:spPr bwMode="auto">
            <a:xfrm flipV="1">
              <a:off x="4933" y="5310"/>
              <a:ext cx="0" cy="5490"/>
            </a:xfrm>
            <a:prstGeom prst="line">
              <a:avLst/>
            </a:prstGeom>
            <a:noFill/>
            <a:ln w="12700">
              <a:solidFill>
                <a:srgbClr val="ADBACA"/>
              </a:solidFill>
              <a:miter lim="800000"/>
              <a:headEnd/>
              <a:tailEnd type="oval" w="lg" len="lg"/>
            </a:ln>
          </p:spPr>
        </p:cxnSp>
        <p:sp>
          <p:nvSpPr>
            <p:cNvPr id="8" name="Oval 5"/>
            <p:cNvSpPr/>
            <p:nvPr/>
          </p:nvSpPr>
          <p:spPr>
            <a:xfrm>
              <a:off x="4710" y="5088"/>
              <a:ext cx="450" cy="447"/>
            </a:xfrm>
            <a:prstGeom prst="ellipse">
              <a:avLst/>
            </a:prstGeom>
            <a:noFill/>
            <a:ln w="25400" cap="flat" cmpd="sng" algn="ctr">
              <a:solidFill>
                <a:srgbClr val="ADBACA"/>
              </a:solidFill>
              <a:prstDash val="solid"/>
              <a:miter lim="800000"/>
            </a:ln>
            <a:effectLst/>
          </p:spPr>
          <p:txBody>
            <a:bodyPr anchor="ctr"/>
            <a:lstStyle/>
            <a:p>
              <a:pPr algn="ctr" fontAlgn="auto">
                <a:spcBef>
                  <a:spcPts val="0"/>
                </a:spcBef>
                <a:spcAft>
                  <a:spcPts val="0"/>
                </a:spcAft>
                <a:defRPr/>
              </a:pPr>
              <a:endParaRPr lang="en-US" kern="0">
                <a:ln w="28575" cmpd="sng">
                  <a:solidFill>
                    <a:srgbClr val="000000"/>
                  </a:solidFill>
                </a:ln>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
        <p:nvSpPr>
          <p:cNvPr id="16387" name="文本框 6"/>
          <p:cNvSpPr txBox="1">
            <a:spLocks noChangeArrowheads="1"/>
          </p:cNvSpPr>
          <p:nvPr/>
        </p:nvSpPr>
        <p:spPr bwMode="auto">
          <a:xfrm>
            <a:off x="9137650" y="1117600"/>
            <a:ext cx="2876550" cy="368300"/>
          </a:xfrm>
          <a:prstGeom prst="rect">
            <a:avLst/>
          </a:prstGeom>
          <a:noFill/>
          <a:ln w="9525">
            <a:noFill/>
            <a:miter lim="800000"/>
            <a:headEnd/>
            <a:tailEnd/>
          </a:ln>
        </p:spPr>
        <p:txBody>
          <a:bodyPr>
            <a:spAutoFit/>
          </a:bodyPr>
          <a:lstStyle/>
          <a:p>
            <a:r>
              <a:rPr lang="zh-CN" altLang="en-US" b="1">
                <a:solidFill>
                  <a:schemeClr val="bg1"/>
                </a:solidFill>
                <a:ea typeface="微软雅黑" pitchFamily="34" charset="-122"/>
              </a:rPr>
              <a:t>尺寸：</a:t>
            </a:r>
            <a:r>
              <a:rPr lang="en-US" altLang="zh-CN" b="1">
                <a:solidFill>
                  <a:schemeClr val="bg1"/>
                </a:solidFill>
                <a:ea typeface="微软雅黑" pitchFamily="34" charset="-122"/>
              </a:rPr>
              <a:t>1700</a:t>
            </a:r>
            <a:r>
              <a:rPr lang="zh-CN" altLang="en-US" b="1">
                <a:solidFill>
                  <a:schemeClr val="bg1"/>
                </a:solidFill>
                <a:ea typeface="微软雅黑" pitchFamily="34" charset="-122"/>
              </a:rPr>
              <a:t>mm×</a:t>
            </a:r>
            <a:r>
              <a:rPr lang="en-US" altLang="zh-CN" b="1">
                <a:solidFill>
                  <a:schemeClr val="bg1"/>
                </a:solidFill>
                <a:ea typeface="微软雅黑" pitchFamily="34" charset="-122"/>
              </a:rPr>
              <a:t>600</a:t>
            </a:r>
            <a:r>
              <a:rPr lang="zh-CN" altLang="en-US" b="1">
                <a:solidFill>
                  <a:schemeClr val="bg1"/>
                </a:solidFill>
                <a:ea typeface="微软雅黑" pitchFamily="34" charset="-122"/>
              </a:rPr>
              <a:t>mm</a:t>
            </a:r>
          </a:p>
        </p:txBody>
      </p:sp>
      <p:sp>
        <p:nvSpPr>
          <p:cNvPr id="20" name="矩形 19"/>
          <p:cNvSpPr/>
          <p:nvPr/>
        </p:nvSpPr>
        <p:spPr>
          <a:xfrm rot="5400000">
            <a:off x="4847431" y="-965993"/>
            <a:ext cx="4437063" cy="9480550"/>
          </a:xfrm>
          <a:prstGeom prst="rect">
            <a:avLst/>
          </a:prstGeom>
          <a:noFill/>
          <a:ln w="28575" cap="sq"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40" name="组合 39"/>
          <p:cNvGrpSpPr>
            <a:grpSpLocks/>
          </p:cNvGrpSpPr>
          <p:nvPr/>
        </p:nvGrpSpPr>
        <p:grpSpPr bwMode="auto">
          <a:xfrm>
            <a:off x="2438400" y="1631950"/>
            <a:ext cx="9288463" cy="3721100"/>
            <a:chOff x="3841" y="2569"/>
            <a:chExt cx="14626" cy="5860"/>
          </a:xfrm>
        </p:grpSpPr>
        <p:grpSp>
          <p:nvGrpSpPr>
            <p:cNvPr id="16390" name="组合 32"/>
            <p:cNvGrpSpPr>
              <a:grpSpLocks/>
            </p:cNvGrpSpPr>
            <p:nvPr/>
          </p:nvGrpSpPr>
          <p:grpSpPr bwMode="auto">
            <a:xfrm>
              <a:off x="3841" y="2569"/>
              <a:ext cx="14627" cy="2631"/>
              <a:chOff x="3841" y="2569"/>
              <a:chExt cx="14627" cy="2631"/>
            </a:xfrm>
          </p:grpSpPr>
          <p:pic>
            <p:nvPicPr>
              <p:cNvPr id="16396" name="图片 2" descr="照片 001"/>
              <p:cNvPicPr>
                <a:picLocks noChangeAspect="1"/>
              </p:cNvPicPr>
              <p:nvPr/>
            </p:nvPicPr>
            <p:blipFill>
              <a:blip r:embed="rId3"/>
              <a:srcRect l="20833" t="21211" r="20833" b="21024"/>
              <a:stretch>
                <a:fillRect/>
              </a:stretch>
            </p:blipFill>
            <p:spPr bwMode="auto">
              <a:xfrm rot="-5400000">
                <a:off x="15399" y="2130"/>
                <a:ext cx="2599" cy="3540"/>
              </a:xfrm>
              <a:prstGeom prst="rect">
                <a:avLst/>
              </a:prstGeom>
              <a:noFill/>
              <a:ln w="9525">
                <a:noFill/>
                <a:miter lim="800000"/>
                <a:headEnd/>
                <a:tailEnd/>
              </a:ln>
            </p:spPr>
          </p:pic>
          <p:pic>
            <p:nvPicPr>
              <p:cNvPr id="16397" name="图片 29" descr="照片"/>
              <p:cNvPicPr>
                <a:picLocks noChangeAspect="1"/>
              </p:cNvPicPr>
              <p:nvPr/>
            </p:nvPicPr>
            <p:blipFill>
              <a:blip r:embed="rId4"/>
              <a:srcRect l="21005" t="21037" r="20660" b="21538"/>
              <a:stretch>
                <a:fillRect/>
              </a:stretch>
            </p:blipFill>
            <p:spPr bwMode="auto">
              <a:xfrm rot="-5400000">
                <a:off x="11674" y="2096"/>
                <a:ext cx="2600" cy="3609"/>
              </a:xfrm>
              <a:prstGeom prst="rect">
                <a:avLst/>
              </a:prstGeom>
              <a:noFill/>
              <a:ln w="9525">
                <a:noFill/>
                <a:miter lim="800000"/>
                <a:headEnd/>
                <a:tailEnd/>
              </a:ln>
            </p:spPr>
          </p:pic>
          <p:pic>
            <p:nvPicPr>
              <p:cNvPr id="16398" name="图片 30" descr="照片 001"/>
              <p:cNvPicPr>
                <a:picLocks noChangeAspect="1"/>
              </p:cNvPicPr>
              <p:nvPr/>
            </p:nvPicPr>
            <p:blipFill>
              <a:blip r:embed="rId3"/>
              <a:srcRect l="20833" t="21211" r="20833" b="21024"/>
              <a:stretch>
                <a:fillRect/>
              </a:stretch>
            </p:blipFill>
            <p:spPr bwMode="auto">
              <a:xfrm rot="-5400000">
                <a:off x="8070" y="2099"/>
                <a:ext cx="2599" cy="3540"/>
              </a:xfrm>
              <a:prstGeom prst="rect">
                <a:avLst/>
              </a:prstGeom>
              <a:noFill/>
              <a:ln w="9525">
                <a:noFill/>
                <a:miter lim="800000"/>
                <a:headEnd/>
                <a:tailEnd/>
              </a:ln>
            </p:spPr>
          </p:pic>
          <p:pic>
            <p:nvPicPr>
              <p:cNvPr id="16399" name="图片 31" descr="照片"/>
              <p:cNvPicPr>
                <a:picLocks noChangeAspect="1"/>
              </p:cNvPicPr>
              <p:nvPr/>
            </p:nvPicPr>
            <p:blipFill>
              <a:blip r:embed="rId4"/>
              <a:srcRect l="21005" t="21037" r="20660" b="21538"/>
              <a:stretch>
                <a:fillRect/>
              </a:stretch>
            </p:blipFill>
            <p:spPr bwMode="auto">
              <a:xfrm rot="-5400000">
                <a:off x="4345" y="2065"/>
                <a:ext cx="2600" cy="3609"/>
              </a:xfrm>
              <a:prstGeom prst="rect">
                <a:avLst/>
              </a:prstGeom>
              <a:noFill/>
              <a:ln w="9525">
                <a:noFill/>
                <a:miter lim="800000"/>
                <a:headEnd/>
                <a:tailEnd/>
              </a:ln>
            </p:spPr>
          </p:pic>
        </p:grpSp>
        <p:grpSp>
          <p:nvGrpSpPr>
            <p:cNvPr id="16391" name="组合 34"/>
            <p:cNvGrpSpPr>
              <a:grpSpLocks/>
            </p:cNvGrpSpPr>
            <p:nvPr/>
          </p:nvGrpSpPr>
          <p:grpSpPr bwMode="auto">
            <a:xfrm>
              <a:off x="3841" y="5799"/>
              <a:ext cx="14627" cy="2631"/>
              <a:chOff x="3841" y="2569"/>
              <a:chExt cx="14627" cy="2631"/>
            </a:xfrm>
          </p:grpSpPr>
          <p:pic>
            <p:nvPicPr>
              <p:cNvPr id="16392" name="图片 35" descr="照片 001"/>
              <p:cNvPicPr>
                <a:picLocks noChangeAspect="1"/>
              </p:cNvPicPr>
              <p:nvPr/>
            </p:nvPicPr>
            <p:blipFill>
              <a:blip r:embed="rId3"/>
              <a:srcRect l="20833" t="21211" r="20833" b="21024"/>
              <a:stretch>
                <a:fillRect/>
              </a:stretch>
            </p:blipFill>
            <p:spPr bwMode="auto">
              <a:xfrm rot="-5400000">
                <a:off x="15399" y="2130"/>
                <a:ext cx="2599" cy="3540"/>
              </a:xfrm>
              <a:prstGeom prst="rect">
                <a:avLst/>
              </a:prstGeom>
              <a:noFill/>
              <a:ln w="9525">
                <a:noFill/>
                <a:miter lim="800000"/>
                <a:headEnd/>
                <a:tailEnd/>
              </a:ln>
            </p:spPr>
          </p:pic>
          <p:pic>
            <p:nvPicPr>
              <p:cNvPr id="16393" name="图片 36" descr="照片"/>
              <p:cNvPicPr>
                <a:picLocks noChangeAspect="1"/>
              </p:cNvPicPr>
              <p:nvPr/>
            </p:nvPicPr>
            <p:blipFill>
              <a:blip r:embed="rId4"/>
              <a:srcRect l="21005" t="21037" r="20660" b="21538"/>
              <a:stretch>
                <a:fillRect/>
              </a:stretch>
            </p:blipFill>
            <p:spPr bwMode="auto">
              <a:xfrm rot="-5400000">
                <a:off x="11674" y="2096"/>
                <a:ext cx="2600" cy="3609"/>
              </a:xfrm>
              <a:prstGeom prst="rect">
                <a:avLst/>
              </a:prstGeom>
              <a:noFill/>
              <a:ln w="9525">
                <a:noFill/>
                <a:miter lim="800000"/>
                <a:headEnd/>
                <a:tailEnd/>
              </a:ln>
            </p:spPr>
          </p:pic>
          <p:pic>
            <p:nvPicPr>
              <p:cNvPr id="16394" name="图片 37" descr="照片 001"/>
              <p:cNvPicPr>
                <a:picLocks noChangeAspect="1"/>
              </p:cNvPicPr>
              <p:nvPr/>
            </p:nvPicPr>
            <p:blipFill>
              <a:blip r:embed="rId3"/>
              <a:srcRect l="20833" t="21211" r="20833" b="21024"/>
              <a:stretch>
                <a:fillRect/>
              </a:stretch>
            </p:blipFill>
            <p:spPr bwMode="auto">
              <a:xfrm rot="-5400000">
                <a:off x="8070" y="2099"/>
                <a:ext cx="2599" cy="3540"/>
              </a:xfrm>
              <a:prstGeom prst="rect">
                <a:avLst/>
              </a:prstGeom>
              <a:noFill/>
              <a:ln w="9525">
                <a:noFill/>
                <a:miter lim="800000"/>
                <a:headEnd/>
                <a:tailEnd/>
              </a:ln>
            </p:spPr>
          </p:pic>
          <p:pic>
            <p:nvPicPr>
              <p:cNvPr id="16395" name="图片 38" descr="照片"/>
              <p:cNvPicPr>
                <a:picLocks noChangeAspect="1"/>
              </p:cNvPicPr>
              <p:nvPr/>
            </p:nvPicPr>
            <p:blipFill>
              <a:blip r:embed="rId4"/>
              <a:srcRect l="21005" t="21037" r="20660" b="21538"/>
              <a:stretch>
                <a:fillRect/>
              </a:stretch>
            </p:blipFill>
            <p:spPr bwMode="auto">
              <a:xfrm rot="-5400000">
                <a:off x="4345" y="2065"/>
                <a:ext cx="2600" cy="3609"/>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to="" calcmode="lin" valueType="num">
                                      <p:cBhvr>
                                        <p:cTn id="7" dur="1" fill="hold"/>
                                        <p:tgtEl>
                                          <p:spTgt spid="1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to="" calcmode="lin" valueType="num">
                                      <p:cBhvr>
                                        <p:cTn id="12" dur="1" fill="hold"/>
                                        <p:tgtEl>
                                          <p:spTgt spid="4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7" name="组合 16"/>
          <p:cNvGrpSpPr>
            <a:grpSpLocks/>
          </p:cNvGrpSpPr>
          <p:nvPr/>
        </p:nvGrpSpPr>
        <p:grpSpPr bwMode="auto">
          <a:xfrm>
            <a:off x="2801938" y="2095500"/>
            <a:ext cx="2832100" cy="4772025"/>
            <a:chOff x="2702" y="3523"/>
            <a:chExt cx="4461" cy="7516"/>
          </a:xfrm>
        </p:grpSpPr>
        <p:sp>
          <p:nvSpPr>
            <p:cNvPr id="2" name="Rounded Rectangle 49"/>
            <p:cNvSpPr/>
            <p:nvPr/>
          </p:nvSpPr>
          <p:spPr>
            <a:xfrm flipH="1">
              <a:off x="2702" y="3523"/>
              <a:ext cx="4461" cy="1213"/>
            </a:xfrm>
            <a:prstGeom prst="roundRect">
              <a:avLst>
                <a:gd name="adj" fmla="val 10034"/>
              </a:avLst>
            </a:prstGeom>
            <a:solidFill>
              <a:srgbClr val="FCFCFC">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zh-CN" altLang="en-US" sz="2800" b="1">
                  <a:solidFill>
                    <a:schemeClr val="bg1"/>
                  </a:solidFill>
                  <a:sym typeface="+mn-ea"/>
                </a:rPr>
                <a:t>行业自律公约</a:t>
              </a:r>
            </a:p>
          </p:txBody>
        </p:sp>
        <p:cxnSp>
          <p:nvCxnSpPr>
            <p:cNvPr id="17416" name="Straight Connector 54"/>
            <p:cNvCxnSpPr>
              <a:cxnSpLocks noChangeShapeType="1"/>
            </p:cNvCxnSpPr>
            <p:nvPr/>
          </p:nvCxnSpPr>
          <p:spPr bwMode="auto">
            <a:xfrm flipV="1">
              <a:off x="4933" y="5310"/>
              <a:ext cx="0" cy="5729"/>
            </a:xfrm>
            <a:prstGeom prst="line">
              <a:avLst/>
            </a:prstGeom>
            <a:noFill/>
            <a:ln w="12700">
              <a:solidFill>
                <a:schemeClr val="bg1"/>
              </a:solidFill>
              <a:miter lim="800000"/>
              <a:headEnd/>
              <a:tailEnd type="oval" w="lg" len="lg"/>
            </a:ln>
          </p:spPr>
        </p:cxnSp>
        <p:sp>
          <p:nvSpPr>
            <p:cNvPr id="8" name="Oval 5"/>
            <p:cNvSpPr/>
            <p:nvPr/>
          </p:nvSpPr>
          <p:spPr>
            <a:xfrm>
              <a:off x="4710" y="5088"/>
              <a:ext cx="450" cy="448"/>
            </a:xfrm>
            <a:prstGeom prst="ellipse">
              <a:avLst/>
            </a:prstGeom>
            <a:noFill/>
            <a:ln w="25400" cap="flat" cmpd="sng" algn="ctr">
              <a:solidFill>
                <a:srgbClr val="ADBACA"/>
              </a:solidFill>
              <a:prstDash val="solid"/>
              <a:miter lim="800000"/>
            </a:ln>
            <a:effectLst/>
          </p:spPr>
          <p:txBody>
            <a:bodyPr anchor="ctr"/>
            <a:lstStyle/>
            <a:p>
              <a:pPr algn="ctr" fontAlgn="auto">
                <a:spcBef>
                  <a:spcPts val="0"/>
                </a:spcBef>
                <a:spcAft>
                  <a:spcPts val="0"/>
                </a:spcAft>
                <a:defRPr/>
              </a:pPr>
              <a:endParaRPr lang="en-US" kern="0">
                <a:ln w="28575" cmpd="sng">
                  <a:solidFill>
                    <a:srgbClr val="000000"/>
                  </a:solidFill>
                </a:ln>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
        <p:nvSpPr>
          <p:cNvPr id="17411" name="文本框 6"/>
          <p:cNvSpPr txBox="1">
            <a:spLocks noChangeArrowheads="1"/>
          </p:cNvSpPr>
          <p:nvPr/>
        </p:nvSpPr>
        <p:spPr bwMode="auto">
          <a:xfrm>
            <a:off x="6542088" y="1470025"/>
            <a:ext cx="2665412" cy="368300"/>
          </a:xfrm>
          <a:prstGeom prst="rect">
            <a:avLst/>
          </a:prstGeom>
          <a:noFill/>
          <a:ln w="9525">
            <a:noFill/>
            <a:miter lim="800000"/>
            <a:headEnd/>
            <a:tailEnd/>
          </a:ln>
        </p:spPr>
        <p:txBody>
          <a:bodyPr>
            <a:spAutoFit/>
          </a:bodyPr>
          <a:lstStyle/>
          <a:p>
            <a:r>
              <a:rPr lang="zh-CN" altLang="en-US" b="1">
                <a:solidFill>
                  <a:schemeClr val="bg1"/>
                </a:solidFill>
                <a:ea typeface="微软雅黑" pitchFamily="34" charset="-122"/>
              </a:rPr>
              <a:t>尺寸：</a:t>
            </a:r>
            <a:r>
              <a:rPr lang="en-US" altLang="zh-CN" b="1">
                <a:solidFill>
                  <a:schemeClr val="bg1"/>
                </a:solidFill>
                <a:ea typeface="微软雅黑" pitchFamily="34" charset="-122"/>
              </a:rPr>
              <a:t>600</a:t>
            </a:r>
            <a:r>
              <a:rPr lang="zh-CN" altLang="en-US" b="1">
                <a:solidFill>
                  <a:schemeClr val="bg1"/>
                </a:solidFill>
                <a:ea typeface="微软雅黑" pitchFamily="34" charset="-122"/>
              </a:rPr>
              <a:t>mm×</a:t>
            </a:r>
            <a:r>
              <a:rPr lang="en-US" altLang="zh-CN" b="1">
                <a:solidFill>
                  <a:schemeClr val="bg1"/>
                </a:solidFill>
                <a:ea typeface="微软雅黑" pitchFamily="34" charset="-122"/>
              </a:rPr>
              <a:t>900</a:t>
            </a:r>
            <a:r>
              <a:rPr lang="zh-CN" altLang="en-US" b="1">
                <a:solidFill>
                  <a:schemeClr val="bg1"/>
                </a:solidFill>
                <a:ea typeface="微软雅黑" pitchFamily="34" charset="-122"/>
              </a:rPr>
              <a:t>mm</a:t>
            </a:r>
          </a:p>
        </p:txBody>
      </p:sp>
      <p:grpSp>
        <p:nvGrpSpPr>
          <p:cNvPr id="4" name="组合 3"/>
          <p:cNvGrpSpPr>
            <a:grpSpLocks/>
          </p:cNvGrpSpPr>
          <p:nvPr/>
        </p:nvGrpSpPr>
        <p:grpSpPr bwMode="auto">
          <a:xfrm>
            <a:off x="6429375" y="2074863"/>
            <a:ext cx="2890838" cy="4337050"/>
            <a:chOff x="14095" y="3252"/>
            <a:chExt cx="4027" cy="6042"/>
          </a:xfrm>
        </p:grpSpPr>
        <p:sp>
          <p:nvSpPr>
            <p:cNvPr id="18" name="矩形 17"/>
            <p:cNvSpPr/>
            <p:nvPr/>
          </p:nvSpPr>
          <p:spPr>
            <a:xfrm rot="5400000">
              <a:off x="13088" y="4260"/>
              <a:ext cx="6042" cy="4027"/>
            </a:xfrm>
            <a:prstGeom prst="rect">
              <a:avLst/>
            </a:prstGeom>
            <a:noFill/>
            <a:ln w="28575" cap="sq"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7414" name="图片 2" descr="房地产经纪公约-易卖屋副本"/>
            <p:cNvPicPr>
              <a:picLocks noChangeAspect="1"/>
            </p:cNvPicPr>
            <p:nvPr/>
          </p:nvPicPr>
          <p:blipFill>
            <a:blip r:embed="rId3"/>
            <a:srcRect/>
            <a:stretch>
              <a:fillRect/>
            </a:stretch>
          </p:blipFill>
          <p:spPr bwMode="auto">
            <a:xfrm>
              <a:off x="14116" y="3280"/>
              <a:ext cx="4007" cy="601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to="" calcmode="lin" valueType="num">
                                      <p:cBhvr>
                                        <p:cTn id="7" dur="1" fill="hold"/>
                                        <p:tgtEl>
                                          <p:spTgt spid="1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7" name="组合 16"/>
          <p:cNvGrpSpPr>
            <a:grpSpLocks/>
          </p:cNvGrpSpPr>
          <p:nvPr/>
        </p:nvGrpSpPr>
        <p:grpSpPr bwMode="auto">
          <a:xfrm>
            <a:off x="1716088" y="2236788"/>
            <a:ext cx="2832100" cy="4621212"/>
            <a:chOff x="2702" y="3523"/>
            <a:chExt cx="4460" cy="7277"/>
          </a:xfrm>
        </p:grpSpPr>
        <p:sp>
          <p:nvSpPr>
            <p:cNvPr id="2" name="Rounded Rectangle 49"/>
            <p:cNvSpPr/>
            <p:nvPr/>
          </p:nvSpPr>
          <p:spPr>
            <a:xfrm flipH="1">
              <a:off x="2702" y="3523"/>
              <a:ext cx="4460" cy="1212"/>
            </a:xfrm>
            <a:prstGeom prst="roundRect">
              <a:avLst>
                <a:gd name="adj" fmla="val 10034"/>
              </a:avLst>
            </a:prstGeom>
            <a:solidFill>
              <a:srgbClr val="FCFCFC">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zh-CN" altLang="en-US" sz="2400" b="1">
                  <a:solidFill>
                    <a:schemeClr val="bg1"/>
                  </a:solidFill>
                  <a:sym typeface="+mn-ea"/>
                </a:rPr>
                <a:t>卖方交易流程</a:t>
              </a:r>
            </a:p>
          </p:txBody>
        </p:sp>
        <p:cxnSp>
          <p:nvCxnSpPr>
            <p:cNvPr id="18440" name="Straight Connector 54"/>
            <p:cNvCxnSpPr>
              <a:cxnSpLocks noChangeShapeType="1"/>
            </p:cNvCxnSpPr>
            <p:nvPr/>
          </p:nvCxnSpPr>
          <p:spPr bwMode="auto">
            <a:xfrm flipV="1">
              <a:off x="4933" y="5310"/>
              <a:ext cx="0" cy="5490"/>
            </a:xfrm>
            <a:prstGeom prst="line">
              <a:avLst/>
            </a:prstGeom>
            <a:noFill/>
            <a:ln w="12700">
              <a:solidFill>
                <a:srgbClr val="ADBACA"/>
              </a:solidFill>
              <a:miter lim="800000"/>
              <a:headEnd/>
              <a:tailEnd type="oval" w="lg" len="lg"/>
            </a:ln>
          </p:spPr>
        </p:cxnSp>
        <p:sp>
          <p:nvSpPr>
            <p:cNvPr id="8" name="Oval 5"/>
            <p:cNvSpPr/>
            <p:nvPr/>
          </p:nvSpPr>
          <p:spPr>
            <a:xfrm>
              <a:off x="4712" y="5088"/>
              <a:ext cx="447" cy="447"/>
            </a:xfrm>
            <a:prstGeom prst="ellipse">
              <a:avLst/>
            </a:prstGeom>
            <a:noFill/>
            <a:ln w="25400" cap="flat" cmpd="sng" algn="ctr">
              <a:solidFill>
                <a:srgbClr val="ADBACA"/>
              </a:solidFill>
              <a:prstDash val="solid"/>
              <a:miter lim="800000"/>
            </a:ln>
            <a:effectLst/>
          </p:spPr>
          <p:txBody>
            <a:bodyPr anchor="ctr"/>
            <a:lstStyle/>
            <a:p>
              <a:pPr algn="ctr" fontAlgn="auto">
                <a:spcBef>
                  <a:spcPts val="0"/>
                </a:spcBef>
                <a:spcAft>
                  <a:spcPts val="0"/>
                </a:spcAft>
                <a:defRPr/>
              </a:pPr>
              <a:endParaRPr lang="en-US" kern="0">
                <a:ln w="28575" cmpd="sng">
                  <a:solidFill>
                    <a:srgbClr val="000000"/>
                  </a:solidFill>
                </a:ln>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
        <p:nvSpPr>
          <p:cNvPr id="18435" name="文本框 6"/>
          <p:cNvSpPr txBox="1">
            <a:spLocks noChangeArrowheads="1"/>
          </p:cNvSpPr>
          <p:nvPr/>
        </p:nvSpPr>
        <p:spPr bwMode="auto">
          <a:xfrm>
            <a:off x="9247188" y="3244850"/>
            <a:ext cx="2665412" cy="368300"/>
          </a:xfrm>
          <a:prstGeom prst="rect">
            <a:avLst/>
          </a:prstGeom>
          <a:noFill/>
          <a:ln w="9525">
            <a:noFill/>
            <a:miter lim="800000"/>
            <a:headEnd/>
            <a:tailEnd/>
          </a:ln>
        </p:spPr>
        <p:txBody>
          <a:bodyPr>
            <a:spAutoFit/>
          </a:bodyPr>
          <a:lstStyle/>
          <a:p>
            <a:r>
              <a:rPr lang="zh-CN" altLang="en-US" b="1">
                <a:solidFill>
                  <a:schemeClr val="bg1"/>
                </a:solidFill>
                <a:ea typeface="微软雅黑" pitchFamily="34" charset="-122"/>
              </a:rPr>
              <a:t>尺寸：</a:t>
            </a:r>
            <a:r>
              <a:rPr lang="en-US" altLang="zh-CN" b="1">
                <a:solidFill>
                  <a:schemeClr val="bg1"/>
                </a:solidFill>
                <a:ea typeface="微软雅黑" pitchFamily="34" charset="-122"/>
              </a:rPr>
              <a:t>600</a:t>
            </a:r>
            <a:r>
              <a:rPr lang="zh-CN" altLang="en-US" b="1">
                <a:solidFill>
                  <a:schemeClr val="bg1"/>
                </a:solidFill>
                <a:ea typeface="微软雅黑" pitchFamily="34" charset="-122"/>
              </a:rPr>
              <a:t>mm×</a:t>
            </a:r>
            <a:r>
              <a:rPr lang="en-US" altLang="zh-CN" b="1">
                <a:solidFill>
                  <a:schemeClr val="bg1"/>
                </a:solidFill>
                <a:ea typeface="微软雅黑" pitchFamily="34" charset="-122"/>
              </a:rPr>
              <a:t>900</a:t>
            </a:r>
            <a:r>
              <a:rPr lang="zh-CN" altLang="en-US" b="1">
                <a:solidFill>
                  <a:schemeClr val="bg1"/>
                </a:solidFill>
                <a:ea typeface="微软雅黑" pitchFamily="34" charset="-122"/>
              </a:rPr>
              <a:t>mm</a:t>
            </a:r>
          </a:p>
        </p:txBody>
      </p:sp>
      <p:grpSp>
        <p:nvGrpSpPr>
          <p:cNvPr id="5" name="组合 4"/>
          <p:cNvGrpSpPr>
            <a:grpSpLocks/>
          </p:cNvGrpSpPr>
          <p:nvPr/>
        </p:nvGrpSpPr>
        <p:grpSpPr bwMode="auto">
          <a:xfrm>
            <a:off x="5710238" y="1860550"/>
            <a:ext cx="3098800" cy="4375150"/>
            <a:chOff x="8993" y="2929"/>
            <a:chExt cx="4880" cy="6890"/>
          </a:xfrm>
        </p:grpSpPr>
        <p:sp>
          <p:nvSpPr>
            <p:cNvPr id="20" name="矩形 19"/>
            <p:cNvSpPr/>
            <p:nvPr/>
          </p:nvSpPr>
          <p:spPr>
            <a:xfrm rot="5400000">
              <a:off x="7988" y="3934"/>
              <a:ext cx="6890" cy="4880"/>
            </a:xfrm>
            <a:prstGeom prst="rect">
              <a:avLst/>
            </a:prstGeom>
            <a:noFill/>
            <a:ln w="28575" cap="sq"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8438" name="图片 2" descr="6"/>
            <p:cNvPicPr>
              <a:picLocks noChangeAspect="1"/>
            </p:cNvPicPr>
            <p:nvPr/>
          </p:nvPicPr>
          <p:blipFill>
            <a:blip r:embed="rId3"/>
            <a:srcRect/>
            <a:stretch>
              <a:fillRect/>
            </a:stretch>
          </p:blipFill>
          <p:spPr bwMode="auto">
            <a:xfrm>
              <a:off x="8993" y="2929"/>
              <a:ext cx="4850" cy="6889"/>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to="" calcmode="lin" valueType="num">
                                      <p:cBhvr>
                                        <p:cTn id="7" dur="1" fill="hold"/>
                                        <p:tgtEl>
                                          <p:spTgt spid="1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7" name="组合 16"/>
          <p:cNvGrpSpPr>
            <a:grpSpLocks/>
          </p:cNvGrpSpPr>
          <p:nvPr/>
        </p:nvGrpSpPr>
        <p:grpSpPr bwMode="auto">
          <a:xfrm>
            <a:off x="1716088" y="2236788"/>
            <a:ext cx="2832100" cy="4621212"/>
            <a:chOff x="2702" y="3523"/>
            <a:chExt cx="4460" cy="7277"/>
          </a:xfrm>
        </p:grpSpPr>
        <p:sp>
          <p:nvSpPr>
            <p:cNvPr id="2" name="Rounded Rectangle 49"/>
            <p:cNvSpPr/>
            <p:nvPr/>
          </p:nvSpPr>
          <p:spPr>
            <a:xfrm flipH="1">
              <a:off x="2702" y="3523"/>
              <a:ext cx="4460" cy="1212"/>
            </a:xfrm>
            <a:prstGeom prst="roundRect">
              <a:avLst>
                <a:gd name="adj" fmla="val 10034"/>
              </a:avLst>
            </a:prstGeom>
            <a:solidFill>
              <a:srgbClr val="FCFCFC">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zh-CN" altLang="en-US" sz="2400" b="1">
                  <a:solidFill>
                    <a:schemeClr val="bg1"/>
                  </a:solidFill>
                  <a:sym typeface="+mn-ea"/>
                </a:rPr>
                <a:t>买方交易流程</a:t>
              </a:r>
            </a:p>
          </p:txBody>
        </p:sp>
        <p:cxnSp>
          <p:nvCxnSpPr>
            <p:cNvPr id="19464" name="Straight Connector 54"/>
            <p:cNvCxnSpPr>
              <a:cxnSpLocks noChangeShapeType="1"/>
            </p:cNvCxnSpPr>
            <p:nvPr/>
          </p:nvCxnSpPr>
          <p:spPr bwMode="auto">
            <a:xfrm flipV="1">
              <a:off x="4933" y="5310"/>
              <a:ext cx="0" cy="5490"/>
            </a:xfrm>
            <a:prstGeom prst="line">
              <a:avLst/>
            </a:prstGeom>
            <a:noFill/>
            <a:ln w="12700">
              <a:solidFill>
                <a:srgbClr val="ADBACA"/>
              </a:solidFill>
              <a:miter lim="800000"/>
              <a:headEnd/>
              <a:tailEnd type="oval" w="lg" len="lg"/>
            </a:ln>
          </p:spPr>
        </p:cxnSp>
        <p:sp>
          <p:nvSpPr>
            <p:cNvPr id="8" name="Oval 5"/>
            <p:cNvSpPr/>
            <p:nvPr/>
          </p:nvSpPr>
          <p:spPr>
            <a:xfrm>
              <a:off x="4712" y="5088"/>
              <a:ext cx="447" cy="447"/>
            </a:xfrm>
            <a:prstGeom prst="ellipse">
              <a:avLst/>
            </a:prstGeom>
            <a:noFill/>
            <a:ln w="25400" cap="flat" cmpd="sng" algn="ctr">
              <a:solidFill>
                <a:srgbClr val="ADBACA"/>
              </a:solidFill>
              <a:prstDash val="solid"/>
              <a:miter lim="800000"/>
            </a:ln>
            <a:effectLst/>
          </p:spPr>
          <p:txBody>
            <a:bodyPr anchor="ctr"/>
            <a:lstStyle/>
            <a:p>
              <a:pPr algn="ctr" fontAlgn="auto">
                <a:spcBef>
                  <a:spcPts val="0"/>
                </a:spcBef>
                <a:spcAft>
                  <a:spcPts val="0"/>
                </a:spcAft>
                <a:defRPr/>
              </a:pPr>
              <a:endParaRPr lang="en-US" kern="0">
                <a:ln w="28575" cmpd="sng">
                  <a:solidFill>
                    <a:srgbClr val="000000"/>
                  </a:solidFill>
                </a:ln>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
        <p:nvSpPr>
          <p:cNvPr id="19459" name="文本框 6"/>
          <p:cNvSpPr txBox="1">
            <a:spLocks noChangeArrowheads="1"/>
          </p:cNvSpPr>
          <p:nvPr/>
        </p:nvSpPr>
        <p:spPr bwMode="auto">
          <a:xfrm>
            <a:off x="8942388" y="3244850"/>
            <a:ext cx="2665412" cy="368300"/>
          </a:xfrm>
          <a:prstGeom prst="rect">
            <a:avLst/>
          </a:prstGeom>
          <a:noFill/>
          <a:ln w="9525">
            <a:noFill/>
            <a:miter lim="800000"/>
            <a:headEnd/>
            <a:tailEnd/>
          </a:ln>
        </p:spPr>
        <p:txBody>
          <a:bodyPr>
            <a:spAutoFit/>
          </a:bodyPr>
          <a:lstStyle/>
          <a:p>
            <a:r>
              <a:rPr lang="zh-CN" altLang="en-US" b="1">
                <a:solidFill>
                  <a:schemeClr val="bg1"/>
                </a:solidFill>
                <a:ea typeface="微软雅黑" pitchFamily="34" charset="-122"/>
              </a:rPr>
              <a:t>尺寸：</a:t>
            </a:r>
            <a:r>
              <a:rPr lang="en-US" altLang="zh-CN" b="1">
                <a:solidFill>
                  <a:schemeClr val="bg1"/>
                </a:solidFill>
                <a:ea typeface="微软雅黑" pitchFamily="34" charset="-122"/>
              </a:rPr>
              <a:t>600</a:t>
            </a:r>
            <a:r>
              <a:rPr lang="zh-CN" altLang="en-US" b="1">
                <a:solidFill>
                  <a:schemeClr val="bg1"/>
                </a:solidFill>
                <a:ea typeface="微软雅黑" pitchFamily="34" charset="-122"/>
              </a:rPr>
              <a:t>mm×</a:t>
            </a:r>
            <a:r>
              <a:rPr lang="en-US" altLang="zh-CN" b="1">
                <a:solidFill>
                  <a:schemeClr val="bg1"/>
                </a:solidFill>
                <a:ea typeface="微软雅黑" pitchFamily="34" charset="-122"/>
              </a:rPr>
              <a:t>900</a:t>
            </a:r>
            <a:r>
              <a:rPr lang="zh-CN" altLang="en-US" b="1">
                <a:solidFill>
                  <a:schemeClr val="bg1"/>
                </a:solidFill>
                <a:ea typeface="微软雅黑" pitchFamily="34" charset="-122"/>
              </a:rPr>
              <a:t>mm</a:t>
            </a:r>
          </a:p>
        </p:txBody>
      </p:sp>
      <p:grpSp>
        <p:nvGrpSpPr>
          <p:cNvPr id="5" name="组合 4"/>
          <p:cNvGrpSpPr>
            <a:grpSpLocks/>
          </p:cNvGrpSpPr>
          <p:nvPr/>
        </p:nvGrpSpPr>
        <p:grpSpPr bwMode="auto">
          <a:xfrm>
            <a:off x="5710238" y="1858963"/>
            <a:ext cx="3098800" cy="4376737"/>
            <a:chOff x="8993" y="2927"/>
            <a:chExt cx="4880" cy="6892"/>
          </a:xfrm>
        </p:grpSpPr>
        <p:sp>
          <p:nvSpPr>
            <p:cNvPr id="20" name="矩形 19"/>
            <p:cNvSpPr/>
            <p:nvPr/>
          </p:nvSpPr>
          <p:spPr>
            <a:xfrm rot="5400000">
              <a:off x="7988" y="3934"/>
              <a:ext cx="6890" cy="4880"/>
            </a:xfrm>
            <a:prstGeom prst="rect">
              <a:avLst/>
            </a:prstGeom>
            <a:noFill/>
            <a:ln w="28575" cap="sq"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9462" name="图片 2" descr="3"/>
            <p:cNvPicPr>
              <a:picLocks noChangeAspect="1"/>
            </p:cNvPicPr>
            <p:nvPr/>
          </p:nvPicPr>
          <p:blipFill>
            <a:blip r:embed="rId3"/>
            <a:srcRect/>
            <a:stretch>
              <a:fillRect/>
            </a:stretch>
          </p:blipFill>
          <p:spPr bwMode="auto">
            <a:xfrm>
              <a:off x="8993" y="2927"/>
              <a:ext cx="4881" cy="689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to="" calcmode="lin" valueType="num">
                                      <p:cBhvr>
                                        <p:cTn id="7" dur="1" fill="hold"/>
                                        <p:tgtEl>
                                          <p:spTgt spid="1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CCE8C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CCE8C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CCE8C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CCE8C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977</Words>
  <Application>WPS 演示</Application>
  <PresentationFormat>自定义</PresentationFormat>
  <Paragraphs>56</Paragraphs>
  <Slides>17</Slides>
  <Notes>0</Notes>
  <HiddenSlides>0</HiddenSlides>
  <MMClips>0</MMClips>
  <ScaleCrop>false</ScaleCrop>
  <HeadingPairs>
    <vt:vector size="6" baseType="variant">
      <vt:variant>
        <vt:lpstr>已用的字体</vt:lpstr>
      </vt:variant>
      <vt:variant>
        <vt:i4>6</vt:i4>
      </vt:variant>
      <vt:variant>
        <vt:lpstr>演示文稿设计模板</vt:lpstr>
      </vt:variant>
      <vt:variant>
        <vt:i4>8</vt:i4>
      </vt:variant>
      <vt:variant>
        <vt:lpstr>幻灯片标题</vt:lpstr>
      </vt:variant>
      <vt:variant>
        <vt:i4>17</vt:i4>
      </vt:variant>
    </vt:vector>
  </HeadingPairs>
  <TitlesOfParts>
    <vt:vector size="31" baseType="lpstr">
      <vt:lpstr>Arial</vt:lpstr>
      <vt:lpstr>微软雅黑</vt:lpstr>
      <vt:lpstr>宋体</vt:lpstr>
      <vt:lpstr>+mn-ea</vt:lpstr>
      <vt:lpstr>仿宋</vt:lpstr>
      <vt:lpstr>汉仪书魂体简</vt:lpstr>
      <vt:lpstr>Office 主题​​</vt:lpstr>
      <vt:lpstr>1_Office 主题​​</vt:lpstr>
      <vt:lpstr>Office 主题​​</vt:lpstr>
      <vt:lpstr>Office 主题​​</vt:lpstr>
      <vt:lpstr>Office 主题​​</vt:lpstr>
      <vt:lpstr>1_Office 主题​​</vt:lpstr>
      <vt:lpstr>1_Office 主题​​</vt:lpstr>
      <vt:lpstr>1_Office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
  <cp:lastModifiedBy>111</cp:lastModifiedBy>
  <cp:revision>20</cp:revision>
  <dcterms:created xsi:type="dcterms:W3CDTF">2019-07-06T02:30:00Z</dcterms:created>
  <dcterms:modified xsi:type="dcterms:W3CDTF">2019-07-10T02:03:32Z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2052-11.1.0.8696</vt:lpwstr>
  </property>
</Properties>
</file>